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68" r:id="rId3"/>
    <p:sldId id="259" r:id="rId4"/>
    <p:sldId id="269" r:id="rId5"/>
    <p:sldId id="264" r:id="rId6"/>
    <p:sldId id="270" r:id="rId7"/>
    <p:sldId id="27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3F717C9-8C9E-4A72-A551-799B4451B82F}">
          <p14:sldIdLst>
            <p14:sldId id="257"/>
            <p14:sldId id="268"/>
            <p14:sldId id="259"/>
            <p14:sldId id="269"/>
            <p14:sldId id="264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C4308F"/>
    <a:srgbClr val="00B0F0"/>
    <a:srgbClr val="92D050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nl/hkd3u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A10E3F7-A6F8-F38B-B158-98D302FDF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1520000" cy="4610100"/>
          </a:xfrm>
          <a:prstGeom prst="rect">
            <a:avLst/>
          </a:prstGeom>
        </p:spPr>
      </p:pic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23A1F7BC-A672-264E-3A1C-568E9415CC0E}"/>
              </a:ext>
            </a:extLst>
          </p:cNvPr>
          <p:cNvSpPr txBox="1">
            <a:spLocks/>
          </p:cNvSpPr>
          <p:nvPr userDrawn="1"/>
        </p:nvSpPr>
        <p:spPr>
          <a:xfrm>
            <a:off x="6493574" y="5373000"/>
            <a:ext cx="2963485" cy="269304"/>
          </a:xfrm>
          <a:prstGeom prst="rect">
            <a:avLst/>
          </a:prstGeom>
          <a:noFill/>
        </p:spPr>
        <p:txBody>
          <a:bodyPr wrap="none" lIns="0" tIns="0" rIns="144000" bIns="0" anchor="ctr" anchorCtr="0">
            <a:spAutoFit/>
          </a:bodyPr>
          <a:lstStyle>
            <a:lvl1pPr marL="0" indent="0" algn="l" defTabSz="117722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Calibri" panose="020B0604020202020204" pitchFamily="34" charset="0"/>
              <a:buNone/>
              <a:defRPr sz="1300" kern="1200">
                <a:solidFill>
                  <a:schemeClr val="tx2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648865" indent="-324432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Tx/>
              <a:buFont typeface="Calibri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299" indent="-324432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Tx/>
              <a:buFont typeface="Calibri" panose="020B0604020202020204" pitchFamily="34" charset="0"/>
              <a:buChar char="›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25000"/>
              <a:buFont typeface="Calibri" panose="020B0604030504040204" pitchFamily="34" charset="0"/>
              <a:buChar char="'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25000"/>
              <a:buFont typeface="Calibri" panose="020B0604030504040204" pitchFamily="34" charset="0"/>
              <a:buChar char="'"/>
              <a:defRPr sz="17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3237376" indent="-294308" algn="l" defTabSz="1177226" rtl="0" eaLnBrk="1" latinLnBrk="0" hangingPunct="1">
              <a:lnSpc>
                <a:spcPct val="90000"/>
              </a:lnSpc>
              <a:spcBef>
                <a:spcPts val="643"/>
              </a:spcBef>
              <a:buFont typeface="Calibri" panose="020B0604020202020204" pitchFamily="34" charset="0"/>
              <a:buChar char="•"/>
              <a:defRPr sz="23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5989" indent="-294308" algn="l" defTabSz="1177226" rtl="0" eaLnBrk="1" latinLnBrk="0" hangingPunct="1">
              <a:lnSpc>
                <a:spcPct val="90000"/>
              </a:lnSpc>
              <a:spcBef>
                <a:spcPts val="643"/>
              </a:spcBef>
              <a:buFont typeface="Calibri" panose="020B0604020202020204" pitchFamily="34" charset="0"/>
              <a:buChar char="•"/>
              <a:defRPr sz="23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14602" indent="-294308" algn="l" defTabSz="1177226" rtl="0" eaLnBrk="1" latinLnBrk="0" hangingPunct="1">
              <a:lnSpc>
                <a:spcPct val="90000"/>
              </a:lnSpc>
              <a:spcBef>
                <a:spcPts val="643"/>
              </a:spcBef>
              <a:buFont typeface="Calibri" panose="020B0604020202020204" pitchFamily="34" charset="0"/>
              <a:buChar char="•"/>
              <a:defRPr sz="23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03215" indent="-294308" algn="l" defTabSz="1177226" rtl="0" eaLnBrk="1" latinLnBrk="0" hangingPunct="1">
              <a:lnSpc>
                <a:spcPct val="90000"/>
              </a:lnSpc>
              <a:spcBef>
                <a:spcPts val="643"/>
              </a:spcBef>
              <a:buFont typeface="Calibri" panose="020B0604020202020204" pitchFamily="34" charset="0"/>
              <a:buChar char="•"/>
              <a:defRPr sz="23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750" dirty="0"/>
              <a:t>docentprofessionalisering</a:t>
            </a:r>
          </a:p>
        </p:txBody>
      </p:sp>
      <p:pic>
        <p:nvPicPr>
          <p:cNvPr id="16" name="Pointer" descr="Afbeelding met object, klok&#10;&#10;Automatisch gegenereerde beschrijving">
            <a:extLst>
              <a:ext uri="{FF2B5EF4-FFF2-40B4-BE49-F238E27FC236}">
                <a16:creationId xmlns:a16="http://schemas.microsoft.com/office/drawing/2014/main" id="{BC8C366E-4BA5-272F-6007-2D53C8AE9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88" y="448919"/>
            <a:ext cx="4464000" cy="3766225"/>
          </a:xfrm>
          <a:prstGeom prst="rect">
            <a:avLst/>
          </a:prstGeom>
        </p:spPr>
      </p:pic>
      <p:sp>
        <p:nvSpPr>
          <p:cNvPr id="17" name="Witte driehoek">
            <a:extLst>
              <a:ext uri="{FF2B5EF4-FFF2-40B4-BE49-F238E27FC236}">
                <a16:creationId xmlns:a16="http://schemas.microsoft.com/office/drawing/2014/main" id="{8594356A-BF03-51AC-4BF8-DC24247C657D}"/>
              </a:ext>
            </a:extLst>
          </p:cNvPr>
          <p:cNvSpPr/>
          <p:nvPr userDrawn="1"/>
        </p:nvSpPr>
        <p:spPr>
          <a:xfrm rot="16200000">
            <a:off x="10596986" y="3817020"/>
            <a:ext cx="926309" cy="9206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340CB3BB-0B81-8DE3-1AD1-C4C940A25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5"/>
          <a:stretch/>
        </p:blipFill>
        <p:spPr>
          <a:xfrm>
            <a:off x="-139701" y="4432301"/>
            <a:ext cx="5364000" cy="1600200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5E3A3D8-0D8B-00CB-4790-A57D1D9A3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480" y="2690131"/>
            <a:ext cx="5842000" cy="1525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Medium (Koppen)"/>
              </a:defRPr>
            </a:lvl1pPr>
          </a:lstStyle>
          <a:p>
            <a:r>
              <a:rPr lang="nl-NL" sz="3000" dirty="0"/>
              <a:t>TEMPLATE</a:t>
            </a:r>
            <a:br>
              <a:rPr lang="nl-NL" sz="3000" dirty="0"/>
            </a:br>
            <a:br>
              <a:rPr lang="nl-NL" sz="3000" dirty="0"/>
            </a:br>
            <a:r>
              <a:rPr lang="nl-NL" sz="3000" dirty="0"/>
              <a:t>“Titel”</a:t>
            </a:r>
            <a:endParaRPr lang="nl-NL" dirty="0"/>
          </a:p>
        </p:txBody>
      </p:sp>
      <p:sp>
        <p:nvSpPr>
          <p:cNvPr id="2" name="Kleur driehoek">
            <a:extLst>
              <a:ext uri="{FF2B5EF4-FFF2-40B4-BE49-F238E27FC236}">
                <a16:creationId xmlns:a16="http://schemas.microsoft.com/office/drawing/2014/main" id="{806D6C2D-B680-B2EF-029D-15D94FB94C44}"/>
              </a:ext>
            </a:extLst>
          </p:cNvPr>
          <p:cNvSpPr/>
          <p:nvPr userDrawn="1"/>
        </p:nvSpPr>
        <p:spPr>
          <a:xfrm rot="5400000">
            <a:off x="6045424" y="5331198"/>
            <a:ext cx="382452" cy="380133"/>
          </a:xfrm>
          <a:prstGeom prst="rtTriangle">
            <a:avLst/>
          </a:prstGeom>
          <a:solidFill>
            <a:srgbClr val="00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19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4131823-DB70-567F-4F57-5028516FC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8" r="237" b="38083"/>
          <a:stretch/>
        </p:blipFill>
        <p:spPr>
          <a:xfrm>
            <a:off x="0" y="3476505"/>
            <a:ext cx="12192000" cy="338149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EFB8CD6-311F-A896-42C7-643B607AFAFA}"/>
              </a:ext>
            </a:extLst>
          </p:cNvPr>
          <p:cNvSpPr txBox="1"/>
          <p:nvPr userDrawn="1"/>
        </p:nvSpPr>
        <p:spPr>
          <a:xfrm>
            <a:off x="53254" y="6313642"/>
            <a:ext cx="452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 voor meer informatie over de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toolkit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bouwstenen Effectieve Docentprofessionalisering: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https://edu.nl/hkd3u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F0637B-1C0C-65C3-79A4-9A64261C4191}"/>
              </a:ext>
            </a:extLst>
          </p:cNvPr>
          <p:cNvSpPr/>
          <p:nvPr userDrawn="1"/>
        </p:nvSpPr>
        <p:spPr>
          <a:xfrm>
            <a:off x="53255" y="46533"/>
            <a:ext cx="334623" cy="316371"/>
          </a:xfrm>
          <a:prstGeom prst="rect">
            <a:avLst/>
          </a:prstGeom>
          <a:solidFill>
            <a:srgbClr val="1CA3DA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33CF74-5E9A-94C0-D748-1F034E48970E}"/>
              </a:ext>
            </a:extLst>
          </p:cNvPr>
          <p:cNvSpPr txBox="1"/>
          <p:nvPr userDrawn="1"/>
        </p:nvSpPr>
        <p:spPr>
          <a:xfrm>
            <a:off x="365588" y="26178"/>
            <a:ext cx="634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09ED8"/>
                </a:solidFill>
                <a:latin typeface="+mj-lt"/>
              </a:rPr>
              <a:t>Toelichting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3C6BB2-391C-F86C-C7C4-98F421771E7C}"/>
              </a:ext>
            </a:extLst>
          </p:cNvPr>
          <p:cNvSpPr txBox="1"/>
          <p:nvPr userDrawn="1"/>
        </p:nvSpPr>
        <p:spPr>
          <a:xfrm>
            <a:off x="53255" y="410408"/>
            <a:ext cx="45257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werkvorm voor de eerste stap in de ontwikkeling van een professionaliseringsaanpak voor docenten in het hoger onderwijs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DA3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</a:t>
            </a:r>
            <a:r>
              <a:rPr lang="nl-NL" sz="1200" dirty="0">
                <a:solidFill>
                  <a:srgbClr val="1DA3DA"/>
                </a:solidFill>
                <a:latin typeface="Calibri" panose="020F0502020204030204"/>
              </a:rPr>
              <a:t>1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DA3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Analyse en exploratie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deze stap beantwoorden we de volgende vragen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Doel. </a:t>
            </a:r>
            <a:r>
              <a:rPr kumimoji="0" lang="nl-N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is het doel van de professionaliseringsactiviteit? Hoe beschrijven we dit SMART?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solidFill>
                  <a:prstClr val="black"/>
                </a:solidFill>
                <a:latin typeface="Calibri" panose="020F0502020204030204"/>
              </a:rPr>
              <a:t>Doelgroep. </a:t>
            </a:r>
            <a:r>
              <a:rPr lang="nl-NL" sz="1200" dirty="0">
                <a:solidFill>
                  <a:prstClr val="black"/>
                </a:solidFill>
                <a:latin typeface="Calibri" panose="020F0502020204030204"/>
              </a:rPr>
              <a:t>Voor wie is deze professionaliseringsactiviteit bedoeld? Wat zijn de kenmerken van de docent?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Inhoudelijke verantwoording. </a:t>
            </a:r>
            <a:r>
              <a:rPr lang="nl-NL" sz="1200" dirty="0">
                <a:solidFill>
                  <a:prstClr val="black"/>
                </a:solidFill>
                <a:latin typeface="Calibri" panose="020F0502020204030204"/>
              </a:rPr>
              <a:t>Wat is er al bekend over de effectiviteit van onderwerp X in het hoger onderwijs? Is hier wetenschappelijke literatuur over beschikbaar? Zijn er goede voorbeelden uit de praktijk beschikbaar?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Randvoorwaarden. </a:t>
            </a:r>
            <a:r>
              <a:rPr kumimoji="0" lang="nl-N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Welke materialen, kosten, uren, mankracht heeft de instelling nodig voor de uitvoering? Welke tools kunnen worden ingezet?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0424F17-026F-D941-0341-DBAC87F9EA58}"/>
              </a:ext>
            </a:extLst>
          </p:cNvPr>
          <p:cNvSpPr/>
          <p:nvPr userDrawn="1"/>
        </p:nvSpPr>
        <p:spPr>
          <a:xfrm>
            <a:off x="53255" y="5997271"/>
            <a:ext cx="334623" cy="316371"/>
          </a:xfrm>
          <a:prstGeom prst="rect">
            <a:avLst/>
          </a:prstGeom>
          <a:solidFill>
            <a:srgbClr val="1CA3DA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AAD325-90B5-95C1-9DF3-D6EC36D8C8D3}"/>
              </a:ext>
            </a:extLst>
          </p:cNvPr>
          <p:cNvSpPr txBox="1"/>
          <p:nvPr userDrawn="1"/>
        </p:nvSpPr>
        <p:spPr>
          <a:xfrm>
            <a:off x="365588" y="5976916"/>
            <a:ext cx="634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09ED8"/>
                </a:solidFill>
                <a:latin typeface="+mj-lt"/>
              </a:rPr>
              <a:t>Meer informatie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6CAE975-EFB6-CB83-C934-4C59556CFC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17" y="153919"/>
            <a:ext cx="6547695" cy="32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07DD9EA2-2764-00FA-CCCB-7C73B47D97EA}"/>
              </a:ext>
            </a:extLst>
          </p:cNvPr>
          <p:cNvSpPr/>
          <p:nvPr userDrawn="1"/>
        </p:nvSpPr>
        <p:spPr>
          <a:xfrm>
            <a:off x="5133472" y="1330176"/>
            <a:ext cx="1622647" cy="1717825"/>
          </a:xfrm>
          <a:prstGeom prst="rect">
            <a:avLst/>
          </a:prstGeom>
          <a:noFill/>
          <a:ln w="76200">
            <a:solidFill>
              <a:srgbClr val="1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260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len stap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91B1A634-59F5-6C6A-CA29-41812A7A22BC}"/>
              </a:ext>
            </a:extLst>
          </p:cNvPr>
          <p:cNvSpPr/>
          <p:nvPr userDrawn="1"/>
        </p:nvSpPr>
        <p:spPr>
          <a:xfrm>
            <a:off x="6401299" y="392982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089DAEB-8C20-11F6-E038-F0AB41C6E1E0}"/>
              </a:ext>
            </a:extLst>
          </p:cNvPr>
          <p:cNvSpPr/>
          <p:nvPr userDrawn="1"/>
        </p:nvSpPr>
        <p:spPr>
          <a:xfrm>
            <a:off x="7339518" y="392988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8F991D0-BE16-6C2B-9978-AB6A3BD04D37}"/>
              </a:ext>
            </a:extLst>
          </p:cNvPr>
          <p:cNvSpPr/>
          <p:nvPr userDrawn="1"/>
        </p:nvSpPr>
        <p:spPr>
          <a:xfrm>
            <a:off x="8277736" y="392986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E7245E5-C1D9-7FC8-2789-B92DA5863362}"/>
              </a:ext>
            </a:extLst>
          </p:cNvPr>
          <p:cNvSpPr/>
          <p:nvPr userDrawn="1"/>
        </p:nvSpPr>
        <p:spPr>
          <a:xfrm>
            <a:off x="9211634" y="392982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10DBD9D-CC0C-30AE-ADFC-BF44B40BE843}"/>
              </a:ext>
            </a:extLst>
          </p:cNvPr>
          <p:cNvSpPr/>
          <p:nvPr userDrawn="1"/>
        </p:nvSpPr>
        <p:spPr>
          <a:xfrm>
            <a:off x="10149850" y="392982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0E5B824-EF17-475C-B0DB-F6B5CE16ED5F}"/>
              </a:ext>
            </a:extLst>
          </p:cNvPr>
          <p:cNvSpPr/>
          <p:nvPr userDrawn="1"/>
        </p:nvSpPr>
        <p:spPr>
          <a:xfrm>
            <a:off x="11088069" y="392984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6194528-F8B4-70EF-F553-70D23DC637AC}"/>
              </a:ext>
            </a:extLst>
          </p:cNvPr>
          <p:cNvSpPr/>
          <p:nvPr userDrawn="1"/>
        </p:nvSpPr>
        <p:spPr>
          <a:xfrm>
            <a:off x="53255" y="46533"/>
            <a:ext cx="334623" cy="316371"/>
          </a:xfrm>
          <a:prstGeom prst="rect">
            <a:avLst/>
          </a:prstGeom>
          <a:solidFill>
            <a:srgbClr val="1CA3DA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1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C5C67E2-F663-2DCF-0F32-D6705B2FB060}"/>
              </a:ext>
            </a:extLst>
          </p:cNvPr>
          <p:cNvSpPr txBox="1"/>
          <p:nvPr userDrawn="1"/>
        </p:nvSpPr>
        <p:spPr>
          <a:xfrm>
            <a:off x="365589" y="26178"/>
            <a:ext cx="476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09ED8"/>
                </a:solidFill>
                <a:latin typeface="+mj-lt"/>
              </a:rPr>
              <a:t>Doelen stap A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CBC14AE-87FE-3327-BEF6-9D87261DB4BF}"/>
              </a:ext>
            </a:extLst>
          </p:cNvPr>
          <p:cNvSpPr txBox="1"/>
          <p:nvPr userDrawn="1"/>
        </p:nvSpPr>
        <p:spPr>
          <a:xfrm>
            <a:off x="387878" y="362904"/>
            <a:ext cx="476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Inventariseer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Schrijf op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sticky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doelen voor de professionaliseringsactiviteit. Ieder deelnemer kiest een eigen kleur. Groepeer de doelen die als een enkel doel geformuleerd kunnen worden.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2C17D7F-F393-CEA9-5DE4-A5DBF5721F66}"/>
              </a:ext>
            </a:extLst>
          </p:cNvPr>
          <p:cNvSpPr/>
          <p:nvPr userDrawn="1"/>
        </p:nvSpPr>
        <p:spPr>
          <a:xfrm>
            <a:off x="80211" y="1410386"/>
            <a:ext cx="12013827" cy="5333315"/>
          </a:xfrm>
          <a:prstGeom prst="rect">
            <a:avLst/>
          </a:prstGeom>
          <a:noFill/>
          <a:ln>
            <a:solidFill>
              <a:srgbClr val="1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7CAAC42-11EA-360F-B5D9-1A970B730018}"/>
              </a:ext>
            </a:extLst>
          </p:cNvPr>
          <p:cNvSpPr txBox="1"/>
          <p:nvPr userDrawn="1"/>
        </p:nvSpPr>
        <p:spPr>
          <a:xfrm>
            <a:off x="97962" y="1410386"/>
            <a:ext cx="351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>
                    <a:lumMod val="95000"/>
                  </a:prstClr>
                </a:solidFill>
                <a:latin typeface="Arial Black" panose="020B0A04020102020204" pitchFamily="34" charset="0"/>
              </a:rPr>
              <a:t>DOELEN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len stap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1CFB622-BB83-AE8D-94D9-4F1CBDBA6BA0}"/>
              </a:ext>
            </a:extLst>
          </p:cNvPr>
          <p:cNvSpPr/>
          <p:nvPr userDrawn="1"/>
        </p:nvSpPr>
        <p:spPr>
          <a:xfrm>
            <a:off x="53255" y="46533"/>
            <a:ext cx="334623" cy="316371"/>
          </a:xfrm>
          <a:prstGeom prst="rect">
            <a:avLst/>
          </a:prstGeom>
          <a:solidFill>
            <a:srgbClr val="1CA3DA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1B29FB-61AD-9BF9-DDEB-709E23D5964F}"/>
              </a:ext>
            </a:extLst>
          </p:cNvPr>
          <p:cNvSpPr txBox="1"/>
          <p:nvPr userDrawn="1"/>
        </p:nvSpPr>
        <p:spPr>
          <a:xfrm>
            <a:off x="365589" y="26178"/>
            <a:ext cx="476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09ED8"/>
                </a:solidFill>
                <a:latin typeface="+mj-lt"/>
              </a:rPr>
              <a:t>Doelen stap B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25587BA-FB1C-8D10-A700-BEEA72B28200}"/>
              </a:ext>
            </a:extLst>
          </p:cNvPr>
          <p:cNvSpPr txBox="1"/>
          <p:nvPr userDrawn="1"/>
        </p:nvSpPr>
        <p:spPr>
          <a:xfrm>
            <a:off x="387878" y="362904"/>
            <a:ext cx="9797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solidFill>
                  <a:prstClr val="black"/>
                </a:solidFill>
                <a:latin typeface="Calibri" panose="020F0502020204030204"/>
              </a:rPr>
              <a:t>Selecteer en formuleer SMART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Als de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sticky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gegroepeerd zijn kan de groep gemeenschappelijke doelstellingen formuleren in dit veld.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8D2E8BA-4EC1-D192-A116-B61DAE41618B}"/>
              </a:ext>
            </a:extLst>
          </p:cNvPr>
          <p:cNvSpPr/>
          <p:nvPr userDrawn="1"/>
        </p:nvSpPr>
        <p:spPr>
          <a:xfrm>
            <a:off x="80211" y="824570"/>
            <a:ext cx="12013827" cy="5919132"/>
          </a:xfrm>
          <a:prstGeom prst="rect">
            <a:avLst/>
          </a:prstGeom>
          <a:noFill/>
          <a:ln>
            <a:solidFill>
              <a:srgbClr val="1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595443-25D7-8677-9878-49683BE87A6B}"/>
              </a:ext>
            </a:extLst>
          </p:cNvPr>
          <p:cNvSpPr txBox="1"/>
          <p:nvPr userDrawn="1"/>
        </p:nvSpPr>
        <p:spPr>
          <a:xfrm>
            <a:off x="324848" y="1886441"/>
            <a:ext cx="11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DOEL 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2109128-1571-0897-C8F5-80E59A1C7954}"/>
              </a:ext>
            </a:extLst>
          </p:cNvPr>
          <p:cNvSpPr txBox="1"/>
          <p:nvPr userDrawn="1"/>
        </p:nvSpPr>
        <p:spPr>
          <a:xfrm>
            <a:off x="324848" y="2889102"/>
            <a:ext cx="11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DOEL 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5F3BDF2-4B56-6A3B-4A76-A85DDC934486}"/>
              </a:ext>
            </a:extLst>
          </p:cNvPr>
          <p:cNvSpPr txBox="1"/>
          <p:nvPr userDrawn="1"/>
        </p:nvSpPr>
        <p:spPr>
          <a:xfrm>
            <a:off x="324848" y="3891763"/>
            <a:ext cx="11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DOEL 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7DB4FFA-AB9A-979E-3DE7-B0085549B40C}"/>
              </a:ext>
            </a:extLst>
          </p:cNvPr>
          <p:cNvSpPr txBox="1"/>
          <p:nvPr userDrawn="1"/>
        </p:nvSpPr>
        <p:spPr>
          <a:xfrm>
            <a:off x="324848" y="4894424"/>
            <a:ext cx="11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DOEL 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5A40551-782B-A75D-895E-769EA4E4D69A}"/>
              </a:ext>
            </a:extLst>
          </p:cNvPr>
          <p:cNvSpPr txBox="1"/>
          <p:nvPr userDrawn="1"/>
        </p:nvSpPr>
        <p:spPr>
          <a:xfrm>
            <a:off x="324848" y="5897086"/>
            <a:ext cx="11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DOEL 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15A25B8-7028-CD70-DD64-56E8F9902AC0}"/>
              </a:ext>
            </a:extLst>
          </p:cNvPr>
          <p:cNvSpPr txBox="1"/>
          <p:nvPr userDrawn="1"/>
        </p:nvSpPr>
        <p:spPr>
          <a:xfrm>
            <a:off x="1599332" y="956274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Specifiek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07F0A22-5669-CC8F-95F6-57F5646DAC29}"/>
              </a:ext>
            </a:extLst>
          </p:cNvPr>
          <p:cNvSpPr txBox="1"/>
          <p:nvPr userDrawn="1"/>
        </p:nvSpPr>
        <p:spPr>
          <a:xfrm>
            <a:off x="9695200" y="956274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Tijdgebonden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BE98BD7-859F-EF14-B503-ADB8A15B2AC8}"/>
              </a:ext>
            </a:extLst>
          </p:cNvPr>
          <p:cNvSpPr txBox="1"/>
          <p:nvPr userDrawn="1"/>
        </p:nvSpPr>
        <p:spPr>
          <a:xfrm>
            <a:off x="7671233" y="956274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Realistisch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E2E3552-1E4A-5DD4-2E59-3E8FB4961330}"/>
              </a:ext>
            </a:extLst>
          </p:cNvPr>
          <p:cNvSpPr txBox="1"/>
          <p:nvPr userDrawn="1"/>
        </p:nvSpPr>
        <p:spPr>
          <a:xfrm>
            <a:off x="5647266" y="956274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Actiegericht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CFEC7D1-79BE-7DEC-F656-2BA4633CFC00}"/>
              </a:ext>
            </a:extLst>
          </p:cNvPr>
          <p:cNvSpPr txBox="1"/>
          <p:nvPr userDrawn="1"/>
        </p:nvSpPr>
        <p:spPr>
          <a:xfrm>
            <a:off x="3623299" y="956274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Meetbaar</a:t>
            </a:r>
          </a:p>
        </p:txBody>
      </p:sp>
    </p:spTree>
    <p:extLst>
      <p:ext uri="{BB962C8B-B14F-4D97-AF65-F5344CB8AC3E}">
        <p14:creationId xmlns:p14="http://schemas.microsoft.com/office/powerpoint/2010/main" val="172831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lgroe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>
            <a:extLst>
              <a:ext uri="{FF2B5EF4-FFF2-40B4-BE49-F238E27FC236}">
                <a16:creationId xmlns:a16="http://schemas.microsoft.com/office/drawing/2014/main" id="{1057F61E-4E36-3035-1AD4-E2B49C8ECB88}"/>
              </a:ext>
            </a:extLst>
          </p:cNvPr>
          <p:cNvSpPr/>
          <p:nvPr userDrawn="1"/>
        </p:nvSpPr>
        <p:spPr>
          <a:xfrm>
            <a:off x="6401299" y="392982"/>
            <a:ext cx="863299" cy="623016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4DAEDC1-A35D-D50E-985E-38E2CD161DEC}"/>
              </a:ext>
            </a:extLst>
          </p:cNvPr>
          <p:cNvSpPr/>
          <p:nvPr userDrawn="1"/>
        </p:nvSpPr>
        <p:spPr>
          <a:xfrm>
            <a:off x="7339518" y="392988"/>
            <a:ext cx="863299" cy="6230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C59161F-0472-41C2-0A45-4BF93113663E}"/>
              </a:ext>
            </a:extLst>
          </p:cNvPr>
          <p:cNvSpPr/>
          <p:nvPr userDrawn="1"/>
        </p:nvSpPr>
        <p:spPr>
          <a:xfrm>
            <a:off x="8277736" y="392986"/>
            <a:ext cx="863299" cy="623016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48067FE8-B1D9-86A5-6B38-D9369E8BC84F}"/>
              </a:ext>
            </a:extLst>
          </p:cNvPr>
          <p:cNvSpPr/>
          <p:nvPr userDrawn="1"/>
        </p:nvSpPr>
        <p:spPr>
          <a:xfrm>
            <a:off x="9211634" y="392982"/>
            <a:ext cx="863299" cy="623016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E4A130C-4285-95B9-4E9D-07BF8E7E3A58}"/>
              </a:ext>
            </a:extLst>
          </p:cNvPr>
          <p:cNvSpPr/>
          <p:nvPr userDrawn="1"/>
        </p:nvSpPr>
        <p:spPr>
          <a:xfrm>
            <a:off x="10149850" y="392982"/>
            <a:ext cx="863299" cy="623016"/>
          </a:xfrm>
          <a:prstGeom prst="ellipse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03BC412-C834-73D5-AB3E-76DFD0BA8C0B}"/>
              </a:ext>
            </a:extLst>
          </p:cNvPr>
          <p:cNvSpPr/>
          <p:nvPr userDrawn="1"/>
        </p:nvSpPr>
        <p:spPr>
          <a:xfrm>
            <a:off x="11088069" y="392984"/>
            <a:ext cx="863299" cy="623016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63FA661-0270-678A-6753-92A20DB34D52}"/>
              </a:ext>
            </a:extLst>
          </p:cNvPr>
          <p:cNvSpPr/>
          <p:nvPr userDrawn="1"/>
        </p:nvSpPr>
        <p:spPr>
          <a:xfrm>
            <a:off x="53255" y="46533"/>
            <a:ext cx="334623" cy="316371"/>
          </a:xfrm>
          <a:prstGeom prst="rect">
            <a:avLst/>
          </a:prstGeom>
          <a:solidFill>
            <a:srgbClr val="1CA3DA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3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70274C8-8F7D-46F9-1BDE-A77C44BFA10B}"/>
              </a:ext>
            </a:extLst>
          </p:cNvPr>
          <p:cNvSpPr txBox="1"/>
          <p:nvPr userDrawn="1"/>
        </p:nvSpPr>
        <p:spPr>
          <a:xfrm>
            <a:off x="365589" y="26178"/>
            <a:ext cx="476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09ED8"/>
                </a:solidFill>
                <a:latin typeface="+mj-lt"/>
              </a:rPr>
              <a:t>Doelgroepen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876C1EE-F7F2-E061-7549-37CE757B582A}"/>
              </a:ext>
            </a:extLst>
          </p:cNvPr>
          <p:cNvSpPr txBox="1"/>
          <p:nvPr userDrawn="1"/>
        </p:nvSpPr>
        <p:spPr>
          <a:xfrm>
            <a:off x="387878" y="362904"/>
            <a:ext cx="540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Beschrijf de doelgroep. Voor welke typen docenten is de professionaliseringsactiviteit bedoeld? Gebruik de bouwstenen voor belangrijke docentkenmerken (rechts). Gebruik ronde </a:t>
            </a:r>
            <a:r>
              <a:rPr lang="nl-NL" sz="1200" dirty="0" err="1"/>
              <a:t>sticky</a:t>
            </a:r>
            <a:r>
              <a:rPr lang="nl-NL" sz="1200" dirty="0"/>
              <a:t> </a:t>
            </a:r>
            <a:r>
              <a:rPr lang="nl-NL" sz="1200" dirty="0" err="1"/>
              <a:t>notes</a:t>
            </a:r>
            <a:r>
              <a:rPr lang="nl-NL" sz="1200" dirty="0"/>
              <a:t> om aanvullende relevante kenmerken te  beschrijven.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FD4676-3CD0-4D8D-5FC0-0D34C72F626F}"/>
              </a:ext>
            </a:extLst>
          </p:cNvPr>
          <p:cNvSpPr/>
          <p:nvPr userDrawn="1"/>
        </p:nvSpPr>
        <p:spPr>
          <a:xfrm>
            <a:off x="101600" y="1410386"/>
            <a:ext cx="11992438" cy="5333315"/>
          </a:xfrm>
          <a:prstGeom prst="rect">
            <a:avLst/>
          </a:prstGeom>
          <a:noFill/>
          <a:ln>
            <a:solidFill>
              <a:srgbClr val="1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124B439-9748-3C54-B79F-28A2E1A15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9948" r="93103" b="83520"/>
          <a:stretch/>
        </p:blipFill>
        <p:spPr>
          <a:xfrm>
            <a:off x="384593" y="2360110"/>
            <a:ext cx="394224" cy="42707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2B94AAB-094E-9A5F-2D8F-7D728482DF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508" r="92959" b="91961"/>
          <a:stretch/>
        </p:blipFill>
        <p:spPr>
          <a:xfrm>
            <a:off x="387878" y="1682143"/>
            <a:ext cx="387654" cy="42707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0382F6F-5293-8C5E-0ABB-05AFCE565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18188" r="91239" b="74979"/>
          <a:stretch/>
        </p:blipFill>
        <p:spPr>
          <a:xfrm>
            <a:off x="253185" y="3038077"/>
            <a:ext cx="657040" cy="44678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4D63412-5116-7B55-35A6-80D99CBA9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26328" r="93204" b="67040"/>
          <a:stretch/>
        </p:blipFill>
        <p:spPr>
          <a:xfrm>
            <a:off x="410875" y="3735754"/>
            <a:ext cx="341661" cy="43364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52F819B-FA38-187A-E03D-37BB33ECB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35070" r="91158" b="58499"/>
          <a:stretch/>
        </p:blipFill>
        <p:spPr>
          <a:xfrm>
            <a:off x="266326" y="4420291"/>
            <a:ext cx="630759" cy="42050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AB29D6C-B4E1-AA18-E332-1F81C3FA873D}"/>
              </a:ext>
            </a:extLst>
          </p:cNvPr>
          <p:cNvSpPr txBox="1"/>
          <p:nvPr userDrawn="1"/>
        </p:nvSpPr>
        <p:spPr>
          <a:xfrm>
            <a:off x="266406" y="5778808"/>
            <a:ext cx="1296000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800" dirty="0"/>
              <a:t>De inhoud en de vorm van de professionalisering sluiten aan op persoonlijke, individuele behoeftes en interesses van docenten ten aanzien van wat en hoe zij willen leren.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70D7607-C53D-FDB3-4C19-6CED345BC4F1}"/>
              </a:ext>
            </a:extLst>
          </p:cNvPr>
          <p:cNvSpPr txBox="1"/>
          <p:nvPr userDrawn="1"/>
        </p:nvSpPr>
        <p:spPr>
          <a:xfrm>
            <a:off x="1565687" y="5746083"/>
            <a:ext cx="1296000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800" dirty="0"/>
              <a:t>De kennisbasis en competenties die docenten al aan het begin van het professionaliseringstraject hebben met betrekking tot onderwijsinnovatie met </a:t>
            </a:r>
            <a:r>
              <a:rPr lang="nl-NL" sz="800" dirty="0" err="1"/>
              <a:t>ict</a:t>
            </a:r>
            <a:r>
              <a:rPr lang="nl-NL" sz="800" dirty="0"/>
              <a:t>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656D787-96EA-682A-D47D-B18FB153716F}"/>
              </a:ext>
            </a:extLst>
          </p:cNvPr>
          <p:cNvSpPr txBox="1"/>
          <p:nvPr userDrawn="1"/>
        </p:nvSpPr>
        <p:spPr>
          <a:xfrm>
            <a:off x="2891158" y="5746083"/>
            <a:ext cx="1296000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800" dirty="0"/>
              <a:t>Het geloof in het eigen kunnen van docenten met betrekking tot het in de praktijk toepassen van implementeren van onderwijsinnovatie met </a:t>
            </a:r>
            <a:r>
              <a:rPr lang="nl-NL" sz="800" dirty="0" err="1"/>
              <a:t>ict</a:t>
            </a:r>
            <a:r>
              <a:rPr lang="nl-NL" sz="800" dirty="0"/>
              <a:t>.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9AB70AC-9278-50D6-8D74-28B24F0E1741}"/>
              </a:ext>
            </a:extLst>
          </p:cNvPr>
          <p:cNvSpPr txBox="1"/>
          <p:nvPr userDrawn="1"/>
        </p:nvSpPr>
        <p:spPr>
          <a:xfrm>
            <a:off x="4200954" y="5761569"/>
            <a:ext cx="1296000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800" dirty="0"/>
              <a:t>Het vermogen om goed geïnformeerd en beredeneerd beslissingen te nemen over de inzet van bestaande technologieën die het leren en lesgeven verbeteren.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706C61E-A5DD-F4FC-B0BD-1861B1EEF6F0}"/>
              </a:ext>
            </a:extLst>
          </p:cNvPr>
          <p:cNvSpPr txBox="1"/>
          <p:nvPr userDrawn="1"/>
        </p:nvSpPr>
        <p:spPr>
          <a:xfrm>
            <a:off x="5506347" y="5761569"/>
            <a:ext cx="1296000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800" dirty="0"/>
              <a:t>De bereidheid om te leren en het onderwijs met </a:t>
            </a:r>
            <a:r>
              <a:rPr lang="nl-NL" sz="800" dirty="0" err="1"/>
              <a:t>ict</a:t>
            </a:r>
            <a:r>
              <a:rPr lang="nl-NL" sz="800" dirty="0"/>
              <a:t> te innoveren. We kunnen daarbij een onderscheid maken tussen intrinsieke motivatie en extrinsieke motivatie.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35B33EA-5B25-7C43-B8EC-B51704A0F08F}"/>
              </a:ext>
            </a:extLst>
          </p:cNvPr>
          <p:cNvSpPr txBox="1"/>
          <p:nvPr userDrawn="1"/>
        </p:nvSpPr>
        <p:spPr>
          <a:xfrm>
            <a:off x="6811788" y="5761569"/>
            <a:ext cx="1296000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800" dirty="0"/>
              <a:t>De kernopvattingen van een docent over wat goed docentschap inhoudt, zoals hoe een docent zich dient te gedragen, wat zijn/haar rol is en welke activiteiten hierbij passen.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010DD39-3281-8909-0C9B-EC5DFFE45288}"/>
              </a:ext>
            </a:extLst>
          </p:cNvPr>
          <p:cNvSpPr txBox="1"/>
          <p:nvPr userDrawn="1"/>
        </p:nvSpPr>
        <p:spPr>
          <a:xfrm>
            <a:off x="8179451" y="5762308"/>
            <a:ext cx="1296000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800" dirty="0"/>
              <a:t>De overtuigingen van docenten over wat goed onderwijs is, hoe studenten leren en de rol en meerwaarde van </a:t>
            </a:r>
            <a:r>
              <a:rPr lang="nl-NL" sz="800" dirty="0" err="1"/>
              <a:t>ict</a:t>
            </a:r>
            <a:r>
              <a:rPr lang="nl-NL" sz="800" dirty="0"/>
              <a:t>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6D04AAD-8129-EB54-D2E5-79B6C62D6145}"/>
              </a:ext>
            </a:extLst>
          </p:cNvPr>
          <p:cNvSpPr txBox="1"/>
          <p:nvPr userDrawn="1"/>
        </p:nvSpPr>
        <p:spPr>
          <a:xfrm>
            <a:off x="9478732" y="5761569"/>
            <a:ext cx="1296000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800" dirty="0"/>
              <a:t>De mogelijkheid en het vermogen dat docenten ervaren om beslissingen te nemen binnen hun sectie en onderwijsinstelling (agency).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69E66BDD-1866-06B0-6A28-D6E2C1D03208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6" y="5022808"/>
            <a:ext cx="756000" cy="756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ACDBF0C8-7A34-8DA7-9AA3-61F1D45FE6D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69" y="5020224"/>
            <a:ext cx="756000" cy="756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2BB06F7-22E8-39BC-8744-5483BFF850D2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0" y="5015061"/>
            <a:ext cx="756000" cy="756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69D3F04-C8DA-57BC-E024-F70D22890882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51" y="5015064"/>
            <a:ext cx="756000" cy="7560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734C2781-4CFF-07FC-3A90-9591AC4F55F1}"/>
              </a:ext>
            </a:extLst>
          </p:cNvPr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42" y="5015064"/>
            <a:ext cx="756000" cy="7560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92C90EA-6168-F7BF-D232-BEF4AD2AC040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3" y="5015063"/>
            <a:ext cx="756000" cy="75600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7F4B9936-921C-22CE-538A-1F928E3047EF}"/>
              </a:ext>
            </a:extLst>
          </p:cNvPr>
          <p:cNvPicPr>
            <a:picLocks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30" y="5015062"/>
            <a:ext cx="756000" cy="75600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F1674682-5E60-FF82-7B5C-B585184523F7}"/>
              </a:ext>
            </a:extLst>
          </p:cNvPr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21" y="5015062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imte voor not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75DB1C4-C6C2-5AFF-A503-6A8AD0F4867B}"/>
              </a:ext>
            </a:extLst>
          </p:cNvPr>
          <p:cNvSpPr/>
          <p:nvPr userDrawn="1"/>
        </p:nvSpPr>
        <p:spPr>
          <a:xfrm>
            <a:off x="53255" y="46533"/>
            <a:ext cx="334623" cy="316371"/>
          </a:xfrm>
          <a:prstGeom prst="rect">
            <a:avLst/>
          </a:prstGeom>
          <a:solidFill>
            <a:srgbClr val="1CA3DA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8F521CD-E183-F9D9-E99F-22FA3D7B5AE6}"/>
              </a:ext>
            </a:extLst>
          </p:cNvPr>
          <p:cNvSpPr txBox="1"/>
          <p:nvPr userDrawn="1"/>
        </p:nvSpPr>
        <p:spPr>
          <a:xfrm>
            <a:off x="365588" y="26178"/>
            <a:ext cx="634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09ED8"/>
                </a:solidFill>
                <a:latin typeface="+mj-lt"/>
              </a:rPr>
              <a:t>Ruimte voor notities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752B70E-A243-4CC1-E813-EB49FBCD3923}"/>
              </a:ext>
            </a:extLst>
          </p:cNvPr>
          <p:cNvSpPr txBox="1"/>
          <p:nvPr userDrawn="1"/>
        </p:nvSpPr>
        <p:spPr>
          <a:xfrm>
            <a:off x="53255" y="410408"/>
            <a:ext cx="12003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Gebruik </a:t>
            </a:r>
            <a:r>
              <a:rPr lang="nl-NL" sz="1050" dirty="0" err="1"/>
              <a:t>sticky</a:t>
            </a:r>
            <a:r>
              <a:rPr lang="nl-NL" sz="1050" dirty="0"/>
              <a:t> </a:t>
            </a:r>
            <a:r>
              <a:rPr lang="nl-NL" sz="1050" dirty="0" err="1"/>
              <a:t>notes</a:t>
            </a:r>
            <a:r>
              <a:rPr lang="nl-NL" sz="1050" dirty="0"/>
              <a:t> voor notities over randvoorwaarden, inhoudelijke verantwoording of andere opmerkingen.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8663295-0023-0F02-3316-6EA37FD6A8CF}"/>
              </a:ext>
            </a:extLst>
          </p:cNvPr>
          <p:cNvSpPr/>
          <p:nvPr userDrawn="1"/>
        </p:nvSpPr>
        <p:spPr>
          <a:xfrm>
            <a:off x="90760" y="888799"/>
            <a:ext cx="12003278" cy="5842201"/>
          </a:xfrm>
          <a:prstGeom prst="rect">
            <a:avLst/>
          </a:prstGeom>
          <a:noFill/>
          <a:ln>
            <a:solidFill>
              <a:srgbClr val="1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B53CAB-1F8B-123E-392C-E5D74B8F64BC}"/>
              </a:ext>
            </a:extLst>
          </p:cNvPr>
          <p:cNvSpPr txBox="1"/>
          <p:nvPr userDrawn="1"/>
        </p:nvSpPr>
        <p:spPr>
          <a:xfrm>
            <a:off x="97961" y="888799"/>
            <a:ext cx="432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RANDVOORWAARDEN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5FF0935-F927-A9A2-144F-AC739D3D1181}"/>
              </a:ext>
            </a:extLst>
          </p:cNvPr>
          <p:cNvSpPr/>
          <p:nvPr userDrawn="1"/>
        </p:nvSpPr>
        <p:spPr>
          <a:xfrm>
            <a:off x="6505965" y="152199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C473481-1491-A2D3-C0A9-79C58DCF9127}"/>
              </a:ext>
            </a:extLst>
          </p:cNvPr>
          <p:cNvSpPr/>
          <p:nvPr userDrawn="1"/>
        </p:nvSpPr>
        <p:spPr>
          <a:xfrm>
            <a:off x="7444183" y="15220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4C83309-3198-1456-0599-0AA05B092A97}"/>
              </a:ext>
            </a:extLst>
          </p:cNvPr>
          <p:cNvSpPr/>
          <p:nvPr userDrawn="1"/>
        </p:nvSpPr>
        <p:spPr>
          <a:xfrm>
            <a:off x="8382401" y="152203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8714D08-CBB0-35F3-F416-7E36E662463C}"/>
              </a:ext>
            </a:extLst>
          </p:cNvPr>
          <p:cNvSpPr/>
          <p:nvPr userDrawn="1"/>
        </p:nvSpPr>
        <p:spPr>
          <a:xfrm>
            <a:off x="9316299" y="152199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2507106-FD89-8BE8-57E2-6D01F57594CF}"/>
              </a:ext>
            </a:extLst>
          </p:cNvPr>
          <p:cNvSpPr/>
          <p:nvPr userDrawn="1"/>
        </p:nvSpPr>
        <p:spPr>
          <a:xfrm>
            <a:off x="10254516" y="152199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645ACE7-D369-3732-F695-74915A2F0964}"/>
              </a:ext>
            </a:extLst>
          </p:cNvPr>
          <p:cNvSpPr/>
          <p:nvPr userDrawn="1"/>
        </p:nvSpPr>
        <p:spPr>
          <a:xfrm>
            <a:off x="11192734" y="152201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8F352AD-9F7D-3983-B951-3DDAB8F5DBA7}"/>
              </a:ext>
            </a:extLst>
          </p:cNvPr>
          <p:cNvSpPr/>
          <p:nvPr userDrawn="1"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4662E70-D821-CA6E-FE96-DDA105239E62}"/>
              </a:ext>
            </a:extLst>
          </p:cNvPr>
          <p:cNvSpPr/>
          <p:nvPr userDrawn="1"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AEE324C-5008-5CAD-EA9A-655FC6A6647C}"/>
              </a:ext>
            </a:extLst>
          </p:cNvPr>
          <p:cNvSpPr/>
          <p:nvPr userDrawn="1"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C1AD606-1B50-599E-9DBD-1DD790114431}"/>
              </a:ext>
            </a:extLst>
          </p:cNvPr>
          <p:cNvSpPr/>
          <p:nvPr userDrawn="1"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F9FAF6C-8315-E943-E549-EFB524695D2E}"/>
              </a:ext>
            </a:extLst>
          </p:cNvPr>
          <p:cNvSpPr/>
          <p:nvPr userDrawn="1"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08E4192-753A-2700-580E-B2FBDB2111FC}"/>
              </a:ext>
            </a:extLst>
          </p:cNvPr>
          <p:cNvSpPr/>
          <p:nvPr userDrawn="1"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0F2F9BB8-A4B5-FDCA-FD9C-8DA89396A4ED}"/>
              </a:ext>
            </a:extLst>
          </p:cNvPr>
          <p:cNvSpPr/>
          <p:nvPr userDrawn="1"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E33B337-52D6-7360-AB5E-070ABEB81A42}"/>
              </a:ext>
            </a:extLst>
          </p:cNvPr>
          <p:cNvSpPr/>
          <p:nvPr userDrawn="1"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8081C1F-71C8-B331-D700-6A60F8948F57}"/>
              </a:ext>
            </a:extLst>
          </p:cNvPr>
          <p:cNvSpPr/>
          <p:nvPr userDrawn="1"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549B387-C3CC-CCA1-653D-07B22B88EBD0}"/>
              </a:ext>
            </a:extLst>
          </p:cNvPr>
          <p:cNvSpPr/>
          <p:nvPr userDrawn="1"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F1FA21EA-C2E3-6760-954D-F231EC36C6F9}"/>
              </a:ext>
            </a:extLst>
          </p:cNvPr>
          <p:cNvSpPr/>
          <p:nvPr userDrawn="1"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F558245-D008-EAB1-1837-2AE430A44FDC}"/>
              </a:ext>
            </a:extLst>
          </p:cNvPr>
          <p:cNvSpPr/>
          <p:nvPr userDrawn="1"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29227DAD-028C-3935-4CE2-270098C73788}"/>
              </a:ext>
            </a:extLst>
          </p:cNvPr>
          <p:cNvSpPr/>
          <p:nvPr userDrawn="1"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E6AAC5F-BB67-0ACD-ADBC-B44CE62265E5}"/>
              </a:ext>
            </a:extLst>
          </p:cNvPr>
          <p:cNvSpPr/>
          <p:nvPr userDrawn="1"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C19E904-BEF3-9F8F-5325-86FD98F2E33F}"/>
              </a:ext>
            </a:extLst>
          </p:cNvPr>
          <p:cNvSpPr/>
          <p:nvPr userDrawn="1"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E57056B-0A7D-411E-52BA-05DBDEA60A40}"/>
              </a:ext>
            </a:extLst>
          </p:cNvPr>
          <p:cNvSpPr/>
          <p:nvPr userDrawn="1"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39B4BD18-7057-7310-753D-3BB81AD8EE4B}"/>
              </a:ext>
            </a:extLst>
          </p:cNvPr>
          <p:cNvSpPr/>
          <p:nvPr userDrawn="1"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E710297D-3978-FACA-C737-C19E86737C0E}"/>
              </a:ext>
            </a:extLst>
          </p:cNvPr>
          <p:cNvSpPr/>
          <p:nvPr userDrawn="1"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6D49F73-345B-BBA3-CCC9-997F4BFF7DAB}"/>
              </a:ext>
            </a:extLst>
          </p:cNvPr>
          <p:cNvSpPr/>
          <p:nvPr userDrawn="1"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DAA3D5F-D691-DDED-95F9-71A5BCB16F9F}"/>
              </a:ext>
            </a:extLst>
          </p:cNvPr>
          <p:cNvSpPr/>
          <p:nvPr userDrawn="1"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91711C4-D5B8-E5E2-BE73-6396F9F950B2}"/>
              </a:ext>
            </a:extLst>
          </p:cNvPr>
          <p:cNvSpPr/>
          <p:nvPr userDrawn="1"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7ACA8C-B8C2-0BA1-682A-1621D3778A54}"/>
              </a:ext>
            </a:extLst>
          </p:cNvPr>
          <p:cNvSpPr/>
          <p:nvPr userDrawn="1"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83BF991E-0BA0-2011-7089-43EC2DEF2D70}"/>
              </a:ext>
            </a:extLst>
          </p:cNvPr>
          <p:cNvSpPr/>
          <p:nvPr userDrawn="1"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8BA28F82-5329-0780-1BDE-286028A98FC3}"/>
              </a:ext>
            </a:extLst>
          </p:cNvPr>
          <p:cNvSpPr/>
          <p:nvPr userDrawn="1"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E1B0368-F6A0-E83B-7C78-7F66FE291D04}"/>
              </a:ext>
            </a:extLst>
          </p:cNvPr>
          <p:cNvSpPr/>
          <p:nvPr userDrawn="1"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C931F5A-0B6E-55C4-2425-AF08C5756DBC}"/>
              </a:ext>
            </a:extLst>
          </p:cNvPr>
          <p:cNvSpPr/>
          <p:nvPr userDrawn="1"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2742FD5-7105-7A74-9129-EF194D6F99EC}"/>
              </a:ext>
            </a:extLst>
          </p:cNvPr>
          <p:cNvSpPr/>
          <p:nvPr userDrawn="1"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CA788C33-3F19-9311-7C5D-0691CB35639D}"/>
              </a:ext>
            </a:extLst>
          </p:cNvPr>
          <p:cNvSpPr/>
          <p:nvPr userDrawn="1"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A4C0F276-2369-2250-FA61-B136C85E5002}"/>
              </a:ext>
            </a:extLst>
          </p:cNvPr>
          <p:cNvSpPr/>
          <p:nvPr userDrawn="1"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B4ECEAF8-EABB-8818-8BFE-3F91A058AA33}"/>
              </a:ext>
            </a:extLst>
          </p:cNvPr>
          <p:cNvSpPr/>
          <p:nvPr userDrawn="1"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7E5C54C1-CD01-9468-8F3C-15B239502DE0}"/>
              </a:ext>
            </a:extLst>
          </p:cNvPr>
          <p:cNvSpPr/>
          <p:nvPr userDrawn="1"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0CC6F894-07AE-B433-7314-9E574B101F0E}"/>
              </a:ext>
            </a:extLst>
          </p:cNvPr>
          <p:cNvSpPr/>
          <p:nvPr userDrawn="1"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46D6D2F6-C6FB-B9DF-9E65-748D540FC5BB}"/>
              </a:ext>
            </a:extLst>
          </p:cNvPr>
          <p:cNvSpPr/>
          <p:nvPr userDrawn="1"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E793A2C3-EFEA-AE66-4BAB-04543040C865}"/>
              </a:ext>
            </a:extLst>
          </p:cNvPr>
          <p:cNvSpPr/>
          <p:nvPr userDrawn="1"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04A04B69-BA96-8CFD-025A-D7F50166482D}"/>
              </a:ext>
            </a:extLst>
          </p:cNvPr>
          <p:cNvSpPr/>
          <p:nvPr userDrawn="1"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9162DF46-EF4E-B2D1-8CD8-DBE85D6EF42B}"/>
              </a:ext>
            </a:extLst>
          </p:cNvPr>
          <p:cNvSpPr/>
          <p:nvPr userDrawn="1"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82B9B836-0EDA-1C29-34D6-A7EDAC878E79}"/>
              </a:ext>
            </a:extLst>
          </p:cNvPr>
          <p:cNvSpPr txBox="1"/>
          <p:nvPr userDrawn="1"/>
        </p:nvSpPr>
        <p:spPr>
          <a:xfrm>
            <a:off x="6054894" y="901236"/>
            <a:ext cx="432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VERANTWOORDING</a:t>
            </a:r>
          </a:p>
        </p:txBody>
      </p:sp>
    </p:spTree>
    <p:extLst>
      <p:ext uri="{BB962C8B-B14F-4D97-AF65-F5344CB8AC3E}">
        <p14:creationId xmlns:p14="http://schemas.microsoft.com/office/powerpoint/2010/main" val="252719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f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774BDE8E-AC60-00E6-7A5D-2CD0F6082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951905" cy="1524067"/>
          </a:xfrm>
          <a:prstGeom prst="rect">
            <a:avLst/>
          </a:prstGeom>
        </p:spPr>
      </p:pic>
      <p:sp>
        <p:nvSpPr>
          <p:cNvPr id="10" name="Afdekking">
            <a:extLst>
              <a:ext uri="{FF2B5EF4-FFF2-40B4-BE49-F238E27FC236}">
                <a16:creationId xmlns:a16="http://schemas.microsoft.com/office/drawing/2014/main" id="{224C745A-ABAD-CD34-9E10-1E18A9014E2B}"/>
              </a:ext>
            </a:extLst>
          </p:cNvPr>
          <p:cNvSpPr/>
          <p:nvPr userDrawn="1"/>
        </p:nvSpPr>
        <p:spPr>
          <a:xfrm>
            <a:off x="1165860" y="1165860"/>
            <a:ext cx="2729017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dekking">
            <a:extLst>
              <a:ext uri="{FF2B5EF4-FFF2-40B4-BE49-F238E27FC236}">
                <a16:creationId xmlns:a16="http://schemas.microsoft.com/office/drawing/2014/main" id="{D6491848-5857-426F-A0E0-71CC9D8D068C}"/>
              </a:ext>
            </a:extLst>
          </p:cNvPr>
          <p:cNvSpPr/>
          <p:nvPr userDrawn="1"/>
        </p:nvSpPr>
        <p:spPr>
          <a:xfrm>
            <a:off x="1233817" y="1233835"/>
            <a:ext cx="2888087" cy="3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05"/>
          </a:p>
        </p:txBody>
      </p:sp>
      <p:sp>
        <p:nvSpPr>
          <p:cNvPr id="2" name="Achtergrond">
            <a:extLst>
              <a:ext uri="{FF2B5EF4-FFF2-40B4-BE49-F238E27FC236}">
                <a16:creationId xmlns:a16="http://schemas.microsoft.com/office/drawing/2014/main" id="{CCB6144E-F24A-419F-9D1F-07F9AA532BE4}"/>
              </a:ext>
            </a:extLst>
          </p:cNvPr>
          <p:cNvSpPr/>
          <p:nvPr userDrawn="1"/>
        </p:nvSpPr>
        <p:spPr>
          <a:xfrm>
            <a:off x="0" y="1491893"/>
            <a:ext cx="12192000" cy="5366108"/>
          </a:xfrm>
          <a:prstGeom prst="rect">
            <a:avLst/>
          </a:prstGeom>
          <a:solidFill>
            <a:srgbClr val="00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05"/>
          </a:p>
        </p:txBody>
      </p:sp>
      <p:pic>
        <p:nvPicPr>
          <p:cNvPr id="7" name="Beeldmerk">
            <a:extLst>
              <a:ext uri="{FF2B5EF4-FFF2-40B4-BE49-F238E27FC236}">
                <a16:creationId xmlns:a16="http://schemas.microsoft.com/office/drawing/2014/main" id="{566BA344-8A53-E077-166E-0D2A4313E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9573" y="2993033"/>
            <a:ext cx="1862332" cy="186385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D089AD9-C9BF-7B1F-1494-8DDFA2DDDCC3}"/>
              </a:ext>
            </a:extLst>
          </p:cNvPr>
          <p:cNvSpPr txBox="1"/>
          <p:nvPr userDrawn="1"/>
        </p:nvSpPr>
        <p:spPr>
          <a:xfrm>
            <a:off x="4320000" y="2520000"/>
            <a:ext cx="6096000" cy="316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Toolkit Bouwstenen voor effectieve docentprofessionalisering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Versie 1.0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Versnellingsplan Onderwijsinnovatie met ICT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Auteurs: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Kees Ritmeester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Wieteke Boulogne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dank aan alle zoneleden 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zone Docentprofessionalisering 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MSG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Strategies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Betrokken onderzoekers: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Dorien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Hopster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-den Otter</a:t>
            </a: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Marlies ter Beek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deze uitgave is de Creative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Naamsvermelding 4.0-licentie van toepassing. Maak bij gebruik van dit werk vermelding van de volgende referentie: Boulogne, W., &amp; Ritmeester, C.J.B. (2021). Toolkit Bouwstenen voor effectieve docentprofessionalisering in het hoger onderwijs. Versie 1.0. Utrecht: Versnellingsplan Onderwijsinnovatie met ICT.</a:t>
            </a:r>
          </a:p>
        </p:txBody>
      </p:sp>
    </p:spTree>
    <p:extLst>
      <p:ext uri="{BB962C8B-B14F-4D97-AF65-F5344CB8AC3E}">
        <p14:creationId xmlns:p14="http://schemas.microsoft.com/office/powerpoint/2010/main" val="60732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0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5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6D051C5-35E3-F06D-EF99-30C2145CC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436" y="2417415"/>
            <a:ext cx="6634013" cy="2010206"/>
          </a:xfrm>
        </p:spPr>
        <p:txBody>
          <a:bodyPr>
            <a:normAutofit/>
          </a:bodyPr>
          <a:lstStyle/>
          <a:p>
            <a:r>
              <a:rPr lang="nl-NL" sz="2800" dirty="0"/>
              <a:t>Ontwikkeling van een docentprofessionaliseringsaanpak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“Analyse en exploratie”</a:t>
            </a:r>
          </a:p>
        </p:txBody>
      </p:sp>
    </p:spTree>
    <p:extLst>
      <p:ext uri="{BB962C8B-B14F-4D97-AF65-F5344CB8AC3E}">
        <p14:creationId xmlns:p14="http://schemas.microsoft.com/office/powerpoint/2010/main" val="404199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10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891838AC-311B-007D-4723-713F18529BF8}"/>
              </a:ext>
            </a:extLst>
          </p:cNvPr>
          <p:cNvSpPr/>
          <p:nvPr/>
        </p:nvSpPr>
        <p:spPr>
          <a:xfrm>
            <a:off x="6401299" y="392982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0F48242-57BD-2157-6956-6CF912E9BA8D}"/>
              </a:ext>
            </a:extLst>
          </p:cNvPr>
          <p:cNvSpPr/>
          <p:nvPr/>
        </p:nvSpPr>
        <p:spPr>
          <a:xfrm>
            <a:off x="7339518" y="392988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B6F6F1D-9098-F990-9604-EEBDEE0B7090}"/>
              </a:ext>
            </a:extLst>
          </p:cNvPr>
          <p:cNvSpPr/>
          <p:nvPr/>
        </p:nvSpPr>
        <p:spPr>
          <a:xfrm>
            <a:off x="8277736" y="392986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1F4C37F-E3BD-F48E-904A-6919F9DD19E2}"/>
              </a:ext>
            </a:extLst>
          </p:cNvPr>
          <p:cNvSpPr/>
          <p:nvPr/>
        </p:nvSpPr>
        <p:spPr>
          <a:xfrm>
            <a:off x="9211634" y="392982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DA2CA8D-D97C-586F-2AB2-E98225DAE116}"/>
              </a:ext>
            </a:extLst>
          </p:cNvPr>
          <p:cNvSpPr/>
          <p:nvPr/>
        </p:nvSpPr>
        <p:spPr>
          <a:xfrm>
            <a:off x="10149850" y="392982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4F6F662-764D-1623-0D6C-815047702F6E}"/>
              </a:ext>
            </a:extLst>
          </p:cNvPr>
          <p:cNvSpPr/>
          <p:nvPr/>
        </p:nvSpPr>
        <p:spPr>
          <a:xfrm>
            <a:off x="11088069" y="392984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48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F8BCEE0-CC6F-70CB-B4BC-EF9EEF68740A}"/>
              </a:ext>
            </a:extLst>
          </p:cNvPr>
          <p:cNvSpPr txBox="1"/>
          <p:nvPr/>
        </p:nvSpPr>
        <p:spPr>
          <a:xfrm>
            <a:off x="1507958" y="1935303"/>
            <a:ext cx="1033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Beschrijf hier doel…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6F85CC8-18BA-D707-367D-E508F378B999}"/>
              </a:ext>
            </a:extLst>
          </p:cNvPr>
          <p:cNvSpPr txBox="1"/>
          <p:nvPr/>
        </p:nvSpPr>
        <p:spPr>
          <a:xfrm>
            <a:off x="1507958" y="5927559"/>
            <a:ext cx="1033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Beschrijf hier doel…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B4EB59-CDFE-EC0F-8D3A-DFE3DACDE8BD}"/>
              </a:ext>
            </a:extLst>
          </p:cNvPr>
          <p:cNvSpPr txBox="1"/>
          <p:nvPr/>
        </p:nvSpPr>
        <p:spPr>
          <a:xfrm>
            <a:off x="1507958" y="2935484"/>
            <a:ext cx="1033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Beschrijf hier doel…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0FCDEC-F0D3-83D1-506D-58CB48D74E48}"/>
              </a:ext>
            </a:extLst>
          </p:cNvPr>
          <p:cNvSpPr txBox="1"/>
          <p:nvPr/>
        </p:nvSpPr>
        <p:spPr>
          <a:xfrm>
            <a:off x="1507958" y="3927198"/>
            <a:ext cx="1033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Beschrijf hier doel…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80CA289-268C-F745-D3FE-A2AD9AD4D4A1}"/>
              </a:ext>
            </a:extLst>
          </p:cNvPr>
          <p:cNvSpPr txBox="1"/>
          <p:nvPr/>
        </p:nvSpPr>
        <p:spPr>
          <a:xfrm>
            <a:off x="1507958" y="4927379"/>
            <a:ext cx="1033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Beschrijf hier doel…</a:t>
            </a:r>
          </a:p>
        </p:txBody>
      </p:sp>
    </p:spTree>
    <p:extLst>
      <p:ext uri="{BB962C8B-B14F-4D97-AF65-F5344CB8AC3E}">
        <p14:creationId xmlns:p14="http://schemas.microsoft.com/office/powerpoint/2010/main" val="14905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al 35">
            <a:extLst>
              <a:ext uri="{FF2B5EF4-FFF2-40B4-BE49-F238E27FC236}">
                <a16:creationId xmlns:a16="http://schemas.microsoft.com/office/drawing/2014/main" id="{6D4A6F6A-95B4-D649-3526-D4B3BEC58409}"/>
              </a:ext>
            </a:extLst>
          </p:cNvPr>
          <p:cNvSpPr/>
          <p:nvPr/>
        </p:nvSpPr>
        <p:spPr>
          <a:xfrm>
            <a:off x="6401299" y="392982"/>
            <a:ext cx="863299" cy="623016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1038F221-0D0C-1A15-7173-AF2F049041F0}"/>
              </a:ext>
            </a:extLst>
          </p:cNvPr>
          <p:cNvSpPr/>
          <p:nvPr/>
        </p:nvSpPr>
        <p:spPr>
          <a:xfrm>
            <a:off x="7339518" y="392988"/>
            <a:ext cx="863299" cy="6230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75CBC874-68B7-11CF-1961-9228E3D58040}"/>
              </a:ext>
            </a:extLst>
          </p:cNvPr>
          <p:cNvSpPr/>
          <p:nvPr/>
        </p:nvSpPr>
        <p:spPr>
          <a:xfrm>
            <a:off x="8277736" y="392986"/>
            <a:ext cx="863299" cy="623016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753D1E20-E36E-3140-AC62-015F2704A7E7}"/>
              </a:ext>
            </a:extLst>
          </p:cNvPr>
          <p:cNvSpPr/>
          <p:nvPr/>
        </p:nvSpPr>
        <p:spPr>
          <a:xfrm>
            <a:off x="9211634" y="392982"/>
            <a:ext cx="863299" cy="623016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A9DCB1E6-BF90-85B4-ACAD-CD8BE9CF3B06}"/>
              </a:ext>
            </a:extLst>
          </p:cNvPr>
          <p:cNvSpPr/>
          <p:nvPr/>
        </p:nvSpPr>
        <p:spPr>
          <a:xfrm>
            <a:off x="10149850" y="392982"/>
            <a:ext cx="863299" cy="623016"/>
          </a:xfrm>
          <a:prstGeom prst="ellipse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5CC89F41-626B-8E7E-0CC9-35EB7DC0F4D8}"/>
              </a:ext>
            </a:extLst>
          </p:cNvPr>
          <p:cNvSpPr/>
          <p:nvPr/>
        </p:nvSpPr>
        <p:spPr>
          <a:xfrm>
            <a:off x="11088069" y="392984"/>
            <a:ext cx="863299" cy="623016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BA16C2BE-B944-8531-D0EA-DB9883B4A3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6" y="5022808"/>
            <a:ext cx="756000" cy="756000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B48CD69E-8182-EECA-ECC6-FD4805EF58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69" y="5020224"/>
            <a:ext cx="756000" cy="756000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00DC7F0B-979A-B931-9A18-8A6BC4BB72A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0" y="5015061"/>
            <a:ext cx="756000" cy="75600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72CF60F3-1C77-2AD7-EB8D-889D3376564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51" y="5015064"/>
            <a:ext cx="756000" cy="756000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A1588B5F-B463-F9F6-91FD-9F2ABB4B2E7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42" y="5015064"/>
            <a:ext cx="756000" cy="75600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4257C717-EDC0-AAE9-5571-8B0D5A88208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3" y="5015063"/>
            <a:ext cx="756000" cy="756000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6AAD1A4-341B-01EE-F13B-D351EECAB5A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30" y="5015062"/>
            <a:ext cx="756000" cy="756000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652730A0-9F4D-52EE-8406-E0F67997730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21" y="5015062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5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hoek 49">
            <a:extLst>
              <a:ext uri="{FF2B5EF4-FFF2-40B4-BE49-F238E27FC236}">
                <a16:creationId xmlns:a16="http://schemas.microsoft.com/office/drawing/2014/main" id="{333521AB-A5EB-52FF-7CEB-E00ED610AE67}"/>
              </a:ext>
            </a:extLst>
          </p:cNvPr>
          <p:cNvSpPr/>
          <p:nvPr/>
        </p:nvSpPr>
        <p:spPr>
          <a:xfrm>
            <a:off x="6505965" y="152199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069EC36E-D7E3-E958-229E-AD3C4BA21DFA}"/>
              </a:ext>
            </a:extLst>
          </p:cNvPr>
          <p:cNvSpPr/>
          <p:nvPr/>
        </p:nvSpPr>
        <p:spPr>
          <a:xfrm>
            <a:off x="7444183" y="15220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A3133EA7-5328-8B68-ED8F-A1EF77D6C208}"/>
              </a:ext>
            </a:extLst>
          </p:cNvPr>
          <p:cNvSpPr/>
          <p:nvPr/>
        </p:nvSpPr>
        <p:spPr>
          <a:xfrm>
            <a:off x="8382401" y="152203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BCC1CE76-7C79-D182-5BCC-A86898CC5A97}"/>
              </a:ext>
            </a:extLst>
          </p:cNvPr>
          <p:cNvSpPr/>
          <p:nvPr/>
        </p:nvSpPr>
        <p:spPr>
          <a:xfrm>
            <a:off x="9316299" y="152199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0CFE9CB6-DCAC-E528-F2AA-7A1555872C43}"/>
              </a:ext>
            </a:extLst>
          </p:cNvPr>
          <p:cNvSpPr/>
          <p:nvPr/>
        </p:nvSpPr>
        <p:spPr>
          <a:xfrm>
            <a:off x="10254516" y="152199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1583B4D4-4734-B122-2A02-7472EC8B1695}"/>
              </a:ext>
            </a:extLst>
          </p:cNvPr>
          <p:cNvSpPr/>
          <p:nvPr/>
        </p:nvSpPr>
        <p:spPr>
          <a:xfrm>
            <a:off x="11192734" y="152201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3AD36761-E578-A853-C08E-CAE44F077029}"/>
              </a:ext>
            </a:extLst>
          </p:cNvPr>
          <p:cNvSpPr/>
          <p:nvPr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7CA8303B-7EBF-71A3-94AA-8C3E2AB331F6}"/>
              </a:ext>
            </a:extLst>
          </p:cNvPr>
          <p:cNvSpPr/>
          <p:nvPr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F8D4FF23-5E2F-07CD-979B-6F7F8DF2DF6A}"/>
              </a:ext>
            </a:extLst>
          </p:cNvPr>
          <p:cNvSpPr/>
          <p:nvPr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E1A8AD56-C913-FE2F-A25D-E498F3D1115C}"/>
              </a:ext>
            </a:extLst>
          </p:cNvPr>
          <p:cNvSpPr/>
          <p:nvPr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1DABD97D-30C2-249A-F3D5-A33E7220CE3C}"/>
              </a:ext>
            </a:extLst>
          </p:cNvPr>
          <p:cNvSpPr/>
          <p:nvPr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0B09CE84-68D5-A08D-9A3F-8B65FE7BAD6A}"/>
              </a:ext>
            </a:extLst>
          </p:cNvPr>
          <p:cNvSpPr/>
          <p:nvPr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B57CEF1D-DC1B-5FD9-8682-8D80A514B49E}"/>
              </a:ext>
            </a:extLst>
          </p:cNvPr>
          <p:cNvSpPr/>
          <p:nvPr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0A7885F8-8968-47F7-A61D-43F6F67B7D50}"/>
              </a:ext>
            </a:extLst>
          </p:cNvPr>
          <p:cNvSpPr/>
          <p:nvPr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17EE5F11-FA18-DF9C-8508-57F5EBD8C479}"/>
              </a:ext>
            </a:extLst>
          </p:cNvPr>
          <p:cNvSpPr/>
          <p:nvPr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96D597E3-43C4-F659-3B88-7F58AC41C3C8}"/>
              </a:ext>
            </a:extLst>
          </p:cNvPr>
          <p:cNvSpPr/>
          <p:nvPr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16F0D1ED-ABBF-05F9-FF31-6E305F56D805}"/>
              </a:ext>
            </a:extLst>
          </p:cNvPr>
          <p:cNvSpPr/>
          <p:nvPr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34C9A2C2-BF33-08BA-A377-1748187617BA}"/>
              </a:ext>
            </a:extLst>
          </p:cNvPr>
          <p:cNvSpPr/>
          <p:nvPr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3B2FC2A8-6913-42DE-3D1A-ECAC2CBEBB94}"/>
              </a:ext>
            </a:extLst>
          </p:cNvPr>
          <p:cNvSpPr/>
          <p:nvPr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125D20FD-388F-74A5-B9ED-D0E640AF8BE2}"/>
              </a:ext>
            </a:extLst>
          </p:cNvPr>
          <p:cNvSpPr/>
          <p:nvPr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A6E24CAA-6F28-A7B3-2628-5511FBB94D4C}"/>
              </a:ext>
            </a:extLst>
          </p:cNvPr>
          <p:cNvSpPr/>
          <p:nvPr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4EC02570-9DCC-761F-BB49-497B9C80E179}"/>
              </a:ext>
            </a:extLst>
          </p:cNvPr>
          <p:cNvSpPr/>
          <p:nvPr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F4BA09F2-2E76-42CB-1916-14E6389860E0}"/>
              </a:ext>
            </a:extLst>
          </p:cNvPr>
          <p:cNvSpPr/>
          <p:nvPr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296E26BE-688D-1689-BBEE-B310BA573BA7}"/>
              </a:ext>
            </a:extLst>
          </p:cNvPr>
          <p:cNvSpPr/>
          <p:nvPr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4947E2E1-73A2-AD1D-BD3B-267A9A6F28AE}"/>
              </a:ext>
            </a:extLst>
          </p:cNvPr>
          <p:cNvSpPr/>
          <p:nvPr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DE774D07-7411-D860-47D5-14D74ED7901A}"/>
              </a:ext>
            </a:extLst>
          </p:cNvPr>
          <p:cNvSpPr/>
          <p:nvPr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58CA27FF-B183-0191-1264-6132E26023AE}"/>
              </a:ext>
            </a:extLst>
          </p:cNvPr>
          <p:cNvSpPr/>
          <p:nvPr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E94BA878-4ED4-EF1D-5934-EC45AC56F6F7}"/>
              </a:ext>
            </a:extLst>
          </p:cNvPr>
          <p:cNvSpPr/>
          <p:nvPr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117FBF7B-1550-FDA0-A2D5-3943BA597C32}"/>
              </a:ext>
            </a:extLst>
          </p:cNvPr>
          <p:cNvSpPr/>
          <p:nvPr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3679ABD7-A2AA-D6A8-BE2D-5EE6DA00E921}"/>
              </a:ext>
            </a:extLst>
          </p:cNvPr>
          <p:cNvSpPr/>
          <p:nvPr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5D52B638-7C7E-5D1A-942D-48BF4096FC78}"/>
              </a:ext>
            </a:extLst>
          </p:cNvPr>
          <p:cNvSpPr/>
          <p:nvPr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A3B924BB-C531-FC83-840F-CB109B8C4ACF}"/>
              </a:ext>
            </a:extLst>
          </p:cNvPr>
          <p:cNvSpPr/>
          <p:nvPr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6F60C09E-6B65-9B47-2307-0DA48A0E81E7}"/>
              </a:ext>
            </a:extLst>
          </p:cNvPr>
          <p:cNvSpPr/>
          <p:nvPr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D46E14F6-5E24-38F8-3EC7-9078627BC262}"/>
              </a:ext>
            </a:extLst>
          </p:cNvPr>
          <p:cNvSpPr/>
          <p:nvPr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A57DFDBB-9369-0847-8BFD-8D81094CBAB7}"/>
              </a:ext>
            </a:extLst>
          </p:cNvPr>
          <p:cNvSpPr/>
          <p:nvPr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7C3BC2CD-AB20-89F7-870E-316948D61F1C}"/>
              </a:ext>
            </a:extLst>
          </p:cNvPr>
          <p:cNvSpPr/>
          <p:nvPr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FD0FCADD-D6AB-012C-F363-B491BD2A479D}"/>
              </a:ext>
            </a:extLst>
          </p:cNvPr>
          <p:cNvSpPr/>
          <p:nvPr/>
        </p:nvSpPr>
        <p:spPr>
          <a:xfrm>
            <a:off x="6506464" y="154710"/>
            <a:ext cx="863299" cy="623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69F964A7-A347-3F58-9E84-48E80B57417F}"/>
              </a:ext>
            </a:extLst>
          </p:cNvPr>
          <p:cNvSpPr/>
          <p:nvPr/>
        </p:nvSpPr>
        <p:spPr>
          <a:xfrm>
            <a:off x="7444683" y="154716"/>
            <a:ext cx="863299" cy="623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3CC94B6B-2256-7914-8B92-47DA70A90C99}"/>
              </a:ext>
            </a:extLst>
          </p:cNvPr>
          <p:cNvSpPr/>
          <p:nvPr/>
        </p:nvSpPr>
        <p:spPr>
          <a:xfrm>
            <a:off x="8382901" y="154714"/>
            <a:ext cx="863299" cy="62301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983D48CB-4FC9-8974-DABC-FEF8BB4C8892}"/>
              </a:ext>
            </a:extLst>
          </p:cNvPr>
          <p:cNvSpPr/>
          <p:nvPr/>
        </p:nvSpPr>
        <p:spPr>
          <a:xfrm>
            <a:off x="9316799" y="154710"/>
            <a:ext cx="863299" cy="62301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A79BF944-19BF-1421-2647-E65EDE605D36}"/>
              </a:ext>
            </a:extLst>
          </p:cNvPr>
          <p:cNvSpPr/>
          <p:nvPr/>
        </p:nvSpPr>
        <p:spPr>
          <a:xfrm>
            <a:off x="10255015" y="154710"/>
            <a:ext cx="863299" cy="623016"/>
          </a:xfrm>
          <a:prstGeom prst="rect">
            <a:avLst/>
          </a:prstGeom>
          <a:solidFill>
            <a:srgbClr val="C4308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81A1534D-C1B4-72AA-DF6F-5BB3C054DFD4}"/>
              </a:ext>
            </a:extLst>
          </p:cNvPr>
          <p:cNvSpPr/>
          <p:nvPr/>
        </p:nvSpPr>
        <p:spPr>
          <a:xfrm>
            <a:off x="11193234" y="154712"/>
            <a:ext cx="863299" cy="6230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46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4805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31</Words>
  <Application>Microsoft Office PowerPoint</Application>
  <PresentationFormat>Breedbeeld</PresentationFormat>
  <Paragraphs>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Montserrat Light</vt:lpstr>
      <vt:lpstr>Montserrat Medium (Koppen)</vt:lpstr>
      <vt:lpstr>Aangepast ontwerp</vt:lpstr>
      <vt:lpstr>Ontwikkeling van een docentprofessionaliseringsaanpak  “Analyse en exploratie”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 “Ontwikkeling van een docentprofessionaliseringsaanpak Analyse &amp; exploratie”</dc:title>
  <dc:creator>Pieter-Bas Last</dc:creator>
  <cp:lastModifiedBy>Barend Last</cp:lastModifiedBy>
  <cp:revision>33</cp:revision>
  <dcterms:created xsi:type="dcterms:W3CDTF">2023-01-12T07:51:19Z</dcterms:created>
  <dcterms:modified xsi:type="dcterms:W3CDTF">2023-01-23T11:57:54Z</dcterms:modified>
</cp:coreProperties>
</file>