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90" r:id="rId6"/>
    <p:sldId id="294" r:id="rId7"/>
    <p:sldId id="286" r:id="rId8"/>
    <p:sldId id="302" r:id="rId9"/>
    <p:sldId id="296" r:id="rId10"/>
    <p:sldId id="303" r:id="rId11"/>
    <p:sldId id="288" r:id="rId12"/>
  </p:sldIdLst>
  <p:sldSz cx="11520488" cy="6480175"/>
  <p:notesSz cx="6858000" cy="9144000"/>
  <p:defaultTextStyle>
    <a:defPPr>
      <a:defRPr lang="nl-NL"/>
    </a:defPPr>
    <a:lvl1pPr marL="0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9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289B3F-7112-3A5E-F78C-15A62FD656ED}" name="Lisa Aardema" initials="LA" userId="S::lisa.aardema@surf.nl::7dc6c56e-5834-4d09-b802-8eedf65dfefd" providerId="AD"/>
  <p188:author id="{48E2FD8F-5F22-8852-A578-32169F6FB61E}" name="Vries VL De, Vera" initials="VV" userId="S::v.l.de.vries_pl.hanze.nl#ext#@hogeschoolleiden.onmicrosoft.com::0d42c09c-362d-446b-8b5c-77125710834f" providerId="AD"/>
  <p188:author id="{6C496FEC-25FF-9D8F-574B-BDB050E8758B}" name="Esther van der Linde" initials="EL" userId="S::esther.vanderlinde_surf.nl#ext#@hogeschoolleiden.onmicrosoft.com::ec205b45-c0ba-4e15-8c5f-6ca544cdc34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081C"/>
    <a:srgbClr val="001E28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54"/>
  </p:normalViewPr>
  <p:slideViewPr>
    <p:cSldViewPr snapToGrid="0">
      <p:cViewPr varScale="1">
        <p:scale>
          <a:sx n="110" d="100"/>
          <a:sy n="110" d="100"/>
        </p:scale>
        <p:origin x="632" y="168"/>
      </p:cViewPr>
      <p:guideLst>
        <p:guide orient="horz" pos="2041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Aardema" userId="7dc6c56e-5834-4d09-b802-8eedf65dfefd" providerId="ADAL" clId="{58BACA28-D63B-F54A-8719-246CDA858A66}"/>
    <pc:docChg chg="modSld">
      <pc:chgData name="Lisa Aardema" userId="7dc6c56e-5834-4d09-b802-8eedf65dfefd" providerId="ADAL" clId="{58BACA28-D63B-F54A-8719-246CDA858A66}" dt="2022-12-06T11:27:36.336" v="16" actId="20577"/>
      <pc:docMkLst>
        <pc:docMk/>
      </pc:docMkLst>
      <pc:sldChg chg="modSp mod">
        <pc:chgData name="Lisa Aardema" userId="7dc6c56e-5834-4d09-b802-8eedf65dfefd" providerId="ADAL" clId="{58BACA28-D63B-F54A-8719-246CDA858A66}" dt="2022-12-06T11:27:36.336" v="16" actId="20577"/>
        <pc:sldMkLst>
          <pc:docMk/>
          <pc:sldMk cId="1963635292" sldId="294"/>
        </pc:sldMkLst>
        <pc:spChg chg="mod">
          <ac:chgData name="Lisa Aardema" userId="7dc6c56e-5834-4d09-b802-8eedf65dfefd" providerId="ADAL" clId="{58BACA28-D63B-F54A-8719-246CDA858A66}" dt="2022-12-06T11:27:36.336" v="16" actId="20577"/>
          <ac:spMkLst>
            <pc:docMk/>
            <pc:sldMk cId="1963635292" sldId="294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49C6342F-8A37-41EC-A688-72A5A4BA0C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FD2254A-F78C-4762-8CF1-4DA70B23F9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54CFC-BAB7-4A9F-9D65-405C6616ABBB}" type="datetimeFigureOut">
              <a:rPr lang="nl-NL" smtClean="0"/>
              <a:t>06-12-2022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06211A-CF77-48BB-ABD3-B24B6408CD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D0661F1-6F27-460A-9614-FFBC3F389C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2619A-12AB-4A91-8A49-F6EF5FCE2E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26001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F7E3B58D-361B-4837-84B9-18D71FD99E2F}" type="datetimeFigureOut">
              <a:rPr lang="nl-NL" smtClean="0"/>
              <a:pPr/>
              <a:t>06-12-2022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+mn-lt"/>
              </a:defRPr>
            </a:lvl1pPr>
          </a:lstStyle>
          <a:p>
            <a:fld id="{DE48BA3D-0680-485F-9882-A8DAC8FEA35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238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1pPr>
    <a:lvl2pPr marL="25134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2pPr>
    <a:lvl3pPr marL="502697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3pPr>
    <a:lvl4pPr marL="754045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4pPr>
    <a:lvl5pPr marL="100539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5pPr>
    <a:lvl6pPr marL="1256743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6pPr>
    <a:lvl7pPr marL="1508091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7pPr>
    <a:lvl8pPr marL="1759439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8pPr>
    <a:lvl9pPr marL="2010788" algn="l" defTabSz="502697" rtl="0" eaLnBrk="1" latinLnBrk="0" hangingPunct="1">
      <a:defRPr sz="6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650">
                <a:cs typeface="Calibri"/>
              </a:rPr>
              <a:t>- </a:t>
            </a:r>
            <a:r>
              <a:rPr lang="en-US" sz="650" err="1">
                <a:cs typeface="Calibri"/>
              </a:rPr>
              <a:t>versnellingsplan</a:t>
            </a:r>
            <a:r>
              <a:rPr lang="en-US" sz="650">
                <a:cs typeface="Calibri"/>
              </a:rPr>
              <a:t> </a:t>
            </a:r>
          </a:p>
          <a:p>
            <a:r>
              <a:rPr lang="en-US" sz="650">
                <a:cs typeface="Calibri"/>
              </a:rPr>
              <a:t> </a:t>
            </a:r>
            <a:r>
              <a:rPr lang="en-US" sz="650" err="1">
                <a:cs typeface="Calibri"/>
              </a:rPr>
              <a:t>programma</a:t>
            </a:r>
            <a:r>
              <a:rPr lang="en-US" sz="650">
                <a:cs typeface="Calibri"/>
              </a:rPr>
              <a:t> 3 </a:t>
            </a:r>
            <a:r>
              <a:rPr lang="en-US" sz="650" err="1">
                <a:cs typeface="Calibri"/>
              </a:rPr>
              <a:t>onderdelen</a:t>
            </a:r>
            <a:r>
              <a:rPr lang="en-US" sz="650">
                <a:cs typeface="Calibri"/>
              </a:rPr>
              <a:t>:  (game, </a:t>
            </a:r>
            <a:r>
              <a:rPr lang="en-US" sz="650" err="1">
                <a:cs typeface="Calibri"/>
              </a:rPr>
              <a:t>presentatie</a:t>
            </a:r>
            <a:r>
              <a:rPr lang="en-US" sz="650">
                <a:cs typeface="Calibri"/>
              </a:rPr>
              <a:t>, gesprek) </a:t>
            </a:r>
          </a:p>
          <a:p>
            <a:endParaRPr lang="en-US" sz="65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85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3332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665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9773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48BA3D-0680-485F-9882-A8DAC8FEA35A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8538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oto" descr="Afbeelding met lucht&#10;&#10;Automatisch gegenereerde beschrijving">
            <a:extLst>
              <a:ext uri="{FF2B5EF4-FFF2-40B4-BE49-F238E27FC236}">
                <a16:creationId xmlns:a16="http://schemas.microsoft.com/office/drawing/2014/main" id="{7BAFF611-4C9D-404C-AABE-EF78839E7A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1520488" cy="4572000"/>
          </a:xfrm>
          <a:prstGeom prst="rect">
            <a:avLst/>
          </a:prstGeom>
        </p:spPr>
      </p:pic>
      <p:grpSp>
        <p:nvGrpSpPr>
          <p:cNvPr id="15" name="Groep 14">
            <a:extLst>
              <a:ext uri="{FF2B5EF4-FFF2-40B4-BE49-F238E27FC236}">
                <a16:creationId xmlns:a16="http://schemas.microsoft.com/office/drawing/2014/main" id="{50B04124-1E68-4203-A398-300DE8A9B0B3}"/>
              </a:ext>
            </a:extLst>
          </p:cNvPr>
          <p:cNvGrpSpPr/>
          <p:nvPr userDrawn="1"/>
        </p:nvGrpSpPr>
        <p:grpSpPr>
          <a:xfrm>
            <a:off x="-2400101" y="1834107"/>
            <a:ext cx="2280676" cy="2940113"/>
            <a:chOff x="-2172832" y="1897500"/>
            <a:chExt cx="2046443" cy="3111536"/>
          </a:xfrm>
        </p:grpSpPr>
        <p:sp>
          <p:nvSpPr>
            <p:cNvPr id="16" name="Toelichting 2">
              <a:extLst>
                <a:ext uri="{FF2B5EF4-FFF2-40B4-BE49-F238E27FC236}">
                  <a16:creationId xmlns:a16="http://schemas.microsoft.com/office/drawing/2014/main" id="{EF5FCD81-6E8D-44ED-B3BB-3D7A2722A3CE}"/>
                </a:ext>
              </a:extLst>
            </p:cNvPr>
            <p:cNvSpPr txBox="1"/>
            <p:nvPr userDrawn="1"/>
          </p:nvSpPr>
          <p:spPr>
            <a:xfrm>
              <a:off x="-2172832" y="1897500"/>
              <a:ext cx="2046443" cy="23289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het tekstje onder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het pictogram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Nieuwe dia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: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endParaRPr lang="nl-NL" sz="1100" b="1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Andere indeling voor huidige dia</a:t>
              </a:r>
            </a:p>
            <a:p>
              <a:pPr>
                <a:lnSpc>
                  <a:spcPct val="100000"/>
                </a:lnSpc>
              </a:pP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Klik op de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Start</a:t>
              </a:r>
              <a:r>
                <a:rPr lang="nl-NL" sz="1100" b="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-tab op Indeling:</a:t>
              </a:r>
            </a:p>
          </p:txBody>
        </p:sp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EC14DE48-4F0E-43EC-B736-6BEEB06E65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-1718975" y="2616530"/>
              <a:ext cx="514351" cy="914400"/>
            </a:xfrm>
            <a:prstGeom prst="rect">
              <a:avLst/>
            </a:prstGeom>
          </p:spPr>
        </p:pic>
        <p:sp>
          <p:nvSpPr>
            <p:cNvPr id="18" name="Pijl: links 17">
              <a:extLst>
                <a:ext uri="{FF2B5EF4-FFF2-40B4-BE49-F238E27FC236}">
                  <a16:creationId xmlns:a16="http://schemas.microsoft.com/office/drawing/2014/main" id="{BEFD3151-502C-4722-9080-A1720BC9EAF8}"/>
                </a:ext>
              </a:extLst>
            </p:cNvPr>
            <p:cNvSpPr/>
            <p:nvPr userDrawn="1"/>
          </p:nvSpPr>
          <p:spPr>
            <a:xfrm>
              <a:off x="-1222425" y="3250569"/>
              <a:ext cx="514350" cy="181070"/>
            </a:xfrm>
            <a:prstGeom prst="lef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1100">
                <a:solidFill>
                  <a:schemeClr val="tx1"/>
                </a:solidFill>
              </a:endParaRPr>
            </a:p>
          </p:txBody>
        </p:sp>
        <p:pic>
          <p:nvPicPr>
            <p:cNvPr id="19" name="Afbeelding 18">
              <a:extLst>
                <a:ext uri="{FF2B5EF4-FFF2-40B4-BE49-F238E27FC236}">
                  <a16:creationId xmlns:a16="http://schemas.microsoft.com/office/drawing/2014/main" id="{24130D00-8AA9-4DA1-8F00-36B2187743C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728898" y="4711856"/>
              <a:ext cx="1012945" cy="297180"/>
            </a:xfrm>
            <a:prstGeom prst="rect">
              <a:avLst/>
            </a:prstGeom>
          </p:spPr>
        </p:pic>
      </p:grpSp>
      <p:sp>
        <p:nvSpPr>
          <p:cNvPr id="9" name="Ondertitel 2">
            <a:extLst>
              <a:ext uri="{FF2B5EF4-FFF2-40B4-BE49-F238E27FC236}">
                <a16:creationId xmlns:a16="http://schemas.microsoft.com/office/drawing/2014/main" id="{AB3B2324-3100-4DED-93B6-5E41FD68E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80000" y="6300175"/>
            <a:ext cx="180000" cy="180000"/>
          </a:xfrm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1392677B-CB39-4E48-BA04-ED626FC062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45036" y="5199745"/>
            <a:ext cx="7561064" cy="307777"/>
          </a:xfrm>
        </p:spPr>
        <p:txBody>
          <a:bodyPr anchor="t" anchorCtr="0">
            <a:noAutofit/>
          </a:bodyPr>
          <a:lstStyle>
            <a:lvl1pPr algn="l">
              <a:defRPr sz="2000" b="0">
                <a:latin typeface="Montserrat Light" panose="00000400000000000000" pitchFamily="2" charset="0"/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sp>
        <p:nvSpPr>
          <p:cNvPr id="7" name="Rode driehoek">
            <a:extLst>
              <a:ext uri="{FF2B5EF4-FFF2-40B4-BE49-F238E27FC236}">
                <a16:creationId xmlns:a16="http://schemas.microsoft.com/office/drawing/2014/main" id="{FE5D321D-E22B-4B4F-A480-8B7DF4599CCF}"/>
              </a:ext>
            </a:extLst>
          </p:cNvPr>
          <p:cNvSpPr/>
          <p:nvPr userDrawn="1"/>
        </p:nvSpPr>
        <p:spPr>
          <a:xfrm rot="5400000">
            <a:off x="2691235" y="4153327"/>
            <a:ext cx="926309" cy="920694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ointer" descr="Afbeelding met object, klok&#10;&#10;Automatisch gegenereerde beschrijving">
            <a:extLst>
              <a:ext uri="{FF2B5EF4-FFF2-40B4-BE49-F238E27FC236}">
                <a16:creationId xmlns:a16="http://schemas.microsoft.com/office/drawing/2014/main" id="{8D6AD518-0E50-4DC6-A2B6-28BE1255E46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488" y="448919"/>
            <a:ext cx="4464000" cy="3766225"/>
          </a:xfrm>
          <a:prstGeom prst="rect">
            <a:avLst/>
          </a:prstGeom>
        </p:spPr>
      </p:pic>
      <p:sp>
        <p:nvSpPr>
          <p:cNvPr id="20" name="Witte driehoek">
            <a:extLst>
              <a:ext uri="{FF2B5EF4-FFF2-40B4-BE49-F238E27FC236}">
                <a16:creationId xmlns:a16="http://schemas.microsoft.com/office/drawing/2014/main" id="{D647AE62-43DF-4606-B6E4-03146F5E5431}"/>
              </a:ext>
            </a:extLst>
          </p:cNvPr>
          <p:cNvSpPr/>
          <p:nvPr userDrawn="1"/>
        </p:nvSpPr>
        <p:spPr>
          <a:xfrm rot="16200000">
            <a:off x="10596986" y="3817020"/>
            <a:ext cx="926309" cy="920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C9EEDF8B-8BA4-4982-9951-D6814CAB622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98410"/>
            <a:ext cx="7478283" cy="168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4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7297784" cy="375158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4D82EB-A068-41A9-80F3-33E95015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6000" y="2607038"/>
            <a:ext cx="7297784" cy="3143736"/>
          </a:xfrm>
        </p:spPr>
        <p:txBody>
          <a:bodyPr/>
          <a:lstStyle>
            <a:lvl1pPr marL="180000" indent="-180000">
              <a:defRPr/>
            </a:lvl1pPr>
            <a:lvl2pPr marL="360000" indent="-180000">
              <a:defRPr/>
            </a:lvl2pPr>
            <a:lvl3pPr marL="540000" indent="-180000">
              <a:defRPr/>
            </a:lvl3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78D79FC-5281-4F61-9BAE-09B9E965CF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55763" y="1271567"/>
            <a:ext cx="958129" cy="200055"/>
          </a:xfrm>
          <a:solidFill>
            <a:schemeClr val="bg1"/>
          </a:solidFill>
        </p:spPr>
        <p:txBody>
          <a:bodyPr wrap="none" rIns="144000" anchor="ctr" anchorCtr="0">
            <a:spAutoFit/>
          </a:bodyPr>
          <a:lstStyle>
            <a:lvl1pPr marL="0" indent="0">
              <a:lnSpc>
                <a:spcPct val="100000"/>
              </a:lnSpc>
              <a:buNone/>
              <a:defRPr sz="1300">
                <a:solidFill>
                  <a:schemeClr val="tx2"/>
                </a:solidFill>
                <a:latin typeface="Montserrat Light" panose="00000400000000000000" pitchFamily="2" charset="0"/>
              </a:defRPr>
            </a:lvl1pPr>
          </a:lstStyle>
          <a:p>
            <a:pPr lvl="0"/>
            <a:r>
              <a:rPr lang="nl-NL"/>
              <a:t>[zonetitel]</a:t>
            </a:r>
          </a:p>
        </p:txBody>
      </p:sp>
      <p:grpSp>
        <p:nvGrpSpPr>
          <p:cNvPr id="5" name="Info">
            <a:extLst>
              <a:ext uri="{FF2B5EF4-FFF2-40B4-BE49-F238E27FC236}">
                <a16:creationId xmlns:a16="http://schemas.microsoft.com/office/drawing/2014/main" id="{A68A2134-5BA4-490F-91FF-B8AEF48C907C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6" name="Tekst">
              <a:extLst>
                <a:ext uri="{FF2B5EF4-FFF2-40B4-BE49-F238E27FC236}">
                  <a16:creationId xmlns:a16="http://schemas.microsoft.com/office/drawing/2014/main" id="{E151DC28-21D0-4687-8749-071757125CC1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7" name="Inspringen">
              <a:extLst>
                <a:ext uri="{FF2B5EF4-FFF2-40B4-BE49-F238E27FC236}">
                  <a16:creationId xmlns:a16="http://schemas.microsoft.com/office/drawing/2014/main" id="{6C2FE7E4-3C90-4A45-B64A-7CA4071DFD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4810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 userDrawn="1">
          <p15:clr>
            <a:srgbClr val="FBAE40"/>
          </p15:clr>
        </p15:guide>
        <p15:guide id="2" pos="362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9E4FF8-900C-4A1C-A50E-422D6923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763" y="1969016"/>
            <a:ext cx="5149850" cy="375158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978D79FC-5281-4F61-9BAE-09B9E965CF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55763" y="1271567"/>
            <a:ext cx="958129" cy="200055"/>
          </a:xfrm>
          <a:solidFill>
            <a:schemeClr val="bg1"/>
          </a:solidFill>
        </p:spPr>
        <p:txBody>
          <a:bodyPr wrap="none" rIns="144000" anchor="ctr" anchorCtr="0">
            <a:spAutoFit/>
          </a:bodyPr>
          <a:lstStyle>
            <a:lvl1pPr marL="0" indent="0">
              <a:lnSpc>
                <a:spcPct val="100000"/>
              </a:lnSpc>
              <a:buNone/>
              <a:defRPr sz="1300">
                <a:solidFill>
                  <a:schemeClr val="tx2"/>
                </a:solidFill>
                <a:latin typeface="Montserrat Light" panose="00000400000000000000" pitchFamily="2" charset="0"/>
              </a:defRPr>
            </a:lvl1pPr>
          </a:lstStyle>
          <a:p>
            <a:pPr lvl="0"/>
            <a:r>
              <a:rPr lang="nl-NL"/>
              <a:t>[zonetitel]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6C22EDB-735F-4FD7-A1DF-26FBA3DDB3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55763" y="2605088"/>
            <a:ext cx="5149850" cy="3189287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1D3B075B-6E1B-48A9-A29C-69102DB42F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38975" y="0"/>
            <a:ext cx="4481513" cy="6480175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Sleep de afbeelding naar de tijdelijke aanduiding of klik op het pictogram als u een afbeelding wilt toevoegen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DC568622-9D0A-4CCF-A04F-D7C03FA933E6}"/>
              </a:ext>
            </a:extLst>
          </p:cNvPr>
          <p:cNvSpPr/>
          <p:nvPr userDrawn="1"/>
        </p:nvSpPr>
        <p:spPr>
          <a:xfrm>
            <a:off x="6805613" y="1339707"/>
            <a:ext cx="233362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7" name="Info">
            <a:extLst>
              <a:ext uri="{FF2B5EF4-FFF2-40B4-BE49-F238E27FC236}">
                <a16:creationId xmlns:a16="http://schemas.microsoft.com/office/drawing/2014/main" id="{96D71E14-C128-413C-AE0B-C3E66D109830}"/>
              </a:ext>
            </a:extLst>
          </p:cNvPr>
          <p:cNvGrpSpPr/>
          <p:nvPr userDrawn="1"/>
        </p:nvGrpSpPr>
        <p:grpSpPr>
          <a:xfrm>
            <a:off x="-2749208" y="1635988"/>
            <a:ext cx="2496105" cy="4726712"/>
            <a:chOff x="-2105890" y="1897502"/>
            <a:chExt cx="1979502" cy="5002302"/>
          </a:xfrm>
        </p:grpSpPr>
        <p:sp>
          <p:nvSpPr>
            <p:cNvPr id="9" name="Tekst">
              <a:extLst>
                <a:ext uri="{FF2B5EF4-FFF2-40B4-BE49-F238E27FC236}">
                  <a16:creationId xmlns:a16="http://schemas.microsoft.com/office/drawing/2014/main" id="{6A9F7C7C-F511-4F46-9A59-6CFE71FC9D24}"/>
                </a:ext>
              </a:extLst>
            </p:cNvPr>
            <p:cNvSpPr txBox="1"/>
            <p:nvPr userDrawn="1"/>
          </p:nvSpPr>
          <p:spPr>
            <a:xfrm>
              <a:off x="-2105890" y="1897502"/>
              <a:ext cx="1979502" cy="412037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nl-NL" sz="1100" b="1" baseline="0" noProof="1">
                  <a:solidFill>
                    <a:schemeClr val="tx2"/>
                  </a:solidFill>
                  <a:latin typeface="+mn-lt"/>
                  <a:cs typeface="Calibri" panose="020F0502020204030204" pitchFamily="34" charset="0"/>
                </a:rPr>
                <a:t>Tekst opmaken</a:t>
              </a:r>
              <a:endParaRPr lang="nl-NL" sz="1100" baseline="0" noProof="1">
                <a:solidFill>
                  <a:schemeClr val="tx2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tekstkaders zijn vijf opmaakstijlen ingesteld: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bullet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streepje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Opsomming pijltje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Platte tekst</a:t>
              </a:r>
            </a:p>
            <a:p>
              <a:pPr marL="294308" indent="-294308">
                <a:lnSpc>
                  <a:spcPct val="100000"/>
                </a:lnSpc>
                <a:buAutoNum type="arabicPeriod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Tussenkopje</a:t>
              </a:r>
            </a:p>
            <a:p>
              <a:pPr>
                <a:lnSpc>
                  <a:spcPct val="100000"/>
                </a:lnSpc>
              </a:pPr>
              <a:endParaRPr lang="nl-NL" sz="1100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>
                <a:lnSpc>
                  <a:spcPct val="100000"/>
                </a:lnSpc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kiest een stijl door </a:t>
              </a:r>
              <a:r>
                <a:rPr lang="nl-NL" sz="1100" i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aan het begin van een alinea 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op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 drukken: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volgende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tekststijl.</a:t>
              </a:r>
            </a:p>
            <a:p>
              <a:pPr marL="226863" indent="-226863">
                <a:lnSpc>
                  <a:spcPct val="100000"/>
                </a:lnSpc>
                <a:buFont typeface="Calibri" panose="020B0604020202020204" pitchFamily="34" charset="0"/>
                <a:buChar char="•"/>
              </a:pP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Met </a:t>
              </a:r>
              <a:r>
                <a:rPr lang="nl-NL" sz="1100" b="1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</a:t>
              </a:r>
              <a:r>
                <a:rPr lang="nl-NL" sz="1100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kies je de </a:t>
              </a:r>
              <a:r>
                <a:rPr lang="nl-NL" sz="1100" u="sng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vorige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tekststijl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Je kunt meerdere ‘sprongen’ tegelijk voor- of achteruit maken als je b.v. van niveau 1 naar niveau 4 wilt gaan. Je drukt dan aan het begin van een alinea meerdere keren op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[Tab]</a:t>
              </a:r>
              <a:r>
                <a:rPr lang="nl-NL" sz="1100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 of </a:t>
              </a:r>
              <a:r>
                <a:rPr lang="nl-NL" sz="1100" b="1" i="0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[Shift]+[Tab].</a:t>
              </a:r>
            </a:p>
            <a:p>
              <a:pPr marL="0" indent="0">
                <a:lnSpc>
                  <a:spcPct val="100000"/>
                </a:lnSpc>
                <a:buFont typeface="Calibri" panose="020B0604020202020204" pitchFamily="34" charset="0"/>
                <a:buNone/>
              </a:pPr>
              <a:endParaRPr lang="nl-NL" sz="1100" b="1" i="0" u="none" baseline="0" noProof="1">
                <a:solidFill>
                  <a:schemeClr val="tx1"/>
                </a:solidFill>
                <a:latin typeface="+mn-lt"/>
                <a:cs typeface="Calibri" panose="020F0502020204030204" pitchFamily="34" charset="0"/>
              </a:endParaRPr>
            </a:p>
            <a:p>
              <a:pPr marL="0" marR="0" lvl="0" indent="0" algn="l" defTabSz="82946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anose="020B0604020202020204" pitchFamily="34" charset="0"/>
                <a:buNone/>
                <a:tabLst/>
                <a:defRPr/>
              </a:pPr>
              <a:r>
                <a:rPr lang="nl-NL" sz="1100" b="1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Tip: </a:t>
              </a:r>
              <a:r>
                <a:rPr lang="nl-NL" sz="1100" b="0" i="1" u="none" baseline="0" noProof="1">
                  <a:solidFill>
                    <a:schemeClr val="tx1"/>
                  </a:solidFill>
                  <a:latin typeface="+mn-lt"/>
                  <a:cs typeface="Calibri" panose="020F0502020204030204" pitchFamily="34" charset="0"/>
                </a:rPr>
                <a:t>in plaats van de Tab-toets kun je ook deze knoppen gebruiken (op de Start-tab):</a:t>
              </a:r>
            </a:p>
          </p:txBody>
        </p:sp>
        <p:pic>
          <p:nvPicPr>
            <p:cNvPr id="12" name="Inspringen">
              <a:extLst>
                <a:ext uri="{FF2B5EF4-FFF2-40B4-BE49-F238E27FC236}">
                  <a16:creationId xmlns:a16="http://schemas.microsoft.com/office/drawing/2014/main" id="{1951671B-7A3C-4DAA-94FA-84DE648DEAC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202769" y="6564060"/>
              <a:ext cx="533376" cy="335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6147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41">
          <p15:clr>
            <a:srgbClr val="FBAE40"/>
          </p15:clr>
        </p15:guide>
        <p15:guide id="2" pos="362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nl-NL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  <p:sp>
        <p:nvSpPr>
          <p:cNvPr id="11" name="Afdekking">
            <a:extLst>
              <a:ext uri="{FF2B5EF4-FFF2-40B4-BE49-F238E27FC236}">
                <a16:creationId xmlns:a16="http://schemas.microsoft.com/office/drawing/2014/main" id="{9BE54BB1-9644-4BAF-AD5F-E5F18928498A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98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fdekking">
            <a:extLst>
              <a:ext uri="{FF2B5EF4-FFF2-40B4-BE49-F238E27FC236}">
                <a16:creationId xmlns:a16="http://schemas.microsoft.com/office/drawing/2014/main" id="{D6491848-5857-426F-A0E0-71CC9D8D068C}"/>
              </a:ext>
            </a:extLst>
          </p:cNvPr>
          <p:cNvSpPr/>
          <p:nvPr userDrawn="1"/>
        </p:nvSpPr>
        <p:spPr>
          <a:xfrm>
            <a:off x="1165860" y="1165860"/>
            <a:ext cx="489903" cy="335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Achtergrond">
            <a:extLst>
              <a:ext uri="{FF2B5EF4-FFF2-40B4-BE49-F238E27FC236}">
                <a16:creationId xmlns:a16="http://schemas.microsoft.com/office/drawing/2014/main" id="{CCB6144E-F24A-419F-9D1F-07F9AA532BE4}"/>
              </a:ext>
            </a:extLst>
          </p:cNvPr>
          <p:cNvSpPr/>
          <p:nvPr userDrawn="1"/>
        </p:nvSpPr>
        <p:spPr>
          <a:xfrm>
            <a:off x="0" y="1409700"/>
            <a:ext cx="11520488" cy="50704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6E08720-8B2D-46D3-BBE0-F7714CAFA8F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921" y="1594878"/>
            <a:ext cx="4912242" cy="4125248"/>
          </a:xfrm>
        </p:spPr>
        <p:txBody>
          <a:bodyPr anchor="ctr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65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nl-NL"/>
              <a:t>[quote]</a:t>
            </a:r>
          </a:p>
        </p:txBody>
      </p:sp>
      <p:pic>
        <p:nvPicPr>
          <p:cNvPr id="8" name="Beeldmerk">
            <a:extLst>
              <a:ext uri="{FF2B5EF4-FFF2-40B4-BE49-F238E27FC236}">
                <a16:creationId xmlns:a16="http://schemas.microsoft.com/office/drawing/2014/main" id="{6404C986-8835-4E68-8C40-8023E8B702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32545" y="2446382"/>
            <a:ext cx="1862332" cy="186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01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466143-2FFF-4BD0-93A0-618AAD36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81988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951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D1A8AAD2-BD82-4A72-8C3A-5ECC78912E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5908"/>
            <a:ext cx="11520488" cy="180426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E14CE0D-CEF7-4595-82C2-191E9319D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337986"/>
            <a:ext cx="7297784" cy="375158"/>
          </a:xfrm>
        </p:spPr>
        <p:txBody>
          <a:bodyPr/>
          <a:lstStyle/>
          <a:p>
            <a:r>
              <a:rPr lang="nl-NL"/>
              <a:t>Titelstijl van model bewerken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EE96A4C8-4B44-462E-B376-9DF59007ED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47850" y="1974055"/>
            <a:ext cx="7086600" cy="2440942"/>
          </a:xfrm>
        </p:spPr>
        <p:txBody>
          <a:bodyPr/>
          <a:lstStyle>
            <a:lvl1pPr marL="0" indent="0">
              <a:buNone/>
              <a:defRPr/>
            </a:lvl1pPr>
            <a:lvl2pPr marL="180000" indent="0">
              <a:buNone/>
              <a:defRPr/>
            </a:lvl2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BCB6722E-AE9C-478B-9313-2486B235DA43}"/>
              </a:ext>
            </a:extLst>
          </p:cNvPr>
          <p:cNvSpPr txBox="1"/>
          <p:nvPr userDrawn="1"/>
        </p:nvSpPr>
        <p:spPr>
          <a:xfrm>
            <a:off x="1698863" y="5879307"/>
            <a:ext cx="174727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NL" sz="1100" b="1">
                <a:solidFill>
                  <a:schemeClr val="tx1"/>
                </a:solidFill>
              </a:rPr>
              <a:t>www.versnellingsplan.nl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DA0DC0E0-9B81-4681-98E5-5779583BD8FB}"/>
              </a:ext>
            </a:extLst>
          </p:cNvPr>
          <p:cNvSpPr txBox="1"/>
          <p:nvPr userDrawn="1"/>
        </p:nvSpPr>
        <p:spPr>
          <a:xfrm>
            <a:off x="3896757" y="5879306"/>
            <a:ext cx="110607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nl-NL" sz="1100" b="0" noProof="1">
                <a:solidFill>
                  <a:schemeClr val="tx1"/>
                </a:solidFill>
              </a:rPr>
              <a:t>@versnellingspl</a:t>
            </a:r>
          </a:p>
        </p:txBody>
      </p:sp>
    </p:spTree>
    <p:extLst>
      <p:ext uri="{BB962C8B-B14F-4D97-AF65-F5344CB8AC3E}">
        <p14:creationId xmlns:p14="http://schemas.microsoft.com/office/powerpoint/2010/main" val="1230508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A64035-B49A-4536-A334-06A23F564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6000" y="2629263"/>
            <a:ext cx="7297784" cy="31437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0F12D-8035-4195-930D-B791F4682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000" y="1957111"/>
            <a:ext cx="7297784" cy="37515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nl-NL"/>
              <a:t>Klik om stijl te bewerken</a:t>
            </a:r>
          </a:p>
        </p:txBody>
      </p:sp>
      <p:pic>
        <p:nvPicPr>
          <p:cNvPr id="14" name="Logo">
            <a:extLst>
              <a:ext uri="{FF2B5EF4-FFF2-40B4-BE49-F238E27FC236}">
                <a16:creationId xmlns:a16="http://schemas.microsoft.com/office/drawing/2014/main" id="{6FC5823B-16E2-4E7B-A2ED-7CE5D54D13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1950" y="1"/>
            <a:ext cx="2319957" cy="1153682"/>
          </a:xfrm>
          <a:prstGeom prst="rect">
            <a:avLst/>
          </a:prstGeom>
        </p:spPr>
      </p:pic>
      <p:cxnSp>
        <p:nvCxnSpPr>
          <p:cNvPr id="16" name="Lijn">
            <a:extLst>
              <a:ext uri="{FF2B5EF4-FFF2-40B4-BE49-F238E27FC236}">
                <a16:creationId xmlns:a16="http://schemas.microsoft.com/office/drawing/2014/main" id="{9206F333-50D7-4A8A-B454-330000740675}"/>
              </a:ext>
            </a:extLst>
          </p:cNvPr>
          <p:cNvCxnSpPr/>
          <p:nvPr userDrawn="1"/>
        </p:nvCxnSpPr>
        <p:spPr>
          <a:xfrm>
            <a:off x="1656000" y="1413672"/>
            <a:ext cx="9072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Afbeelding 4" descr="Afbeelding met gebouw, klok&#10;&#10;Automatisch gegenereerde beschrijving">
            <a:extLst>
              <a:ext uri="{FF2B5EF4-FFF2-40B4-BE49-F238E27FC236}">
                <a16:creationId xmlns:a16="http://schemas.microsoft.com/office/drawing/2014/main" id="{D37FDF58-44AE-4BE4-9382-71B45E88BFBF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93" y="372880"/>
            <a:ext cx="783077" cy="78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8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58" r:id="rId5"/>
    <p:sldLayoutId id="2147483654" r:id="rId6"/>
    <p:sldLayoutId id="2147483655" r:id="rId7"/>
    <p:sldLayoutId id="2147483659" r:id="rId8"/>
  </p:sldLayoutIdLst>
  <p:txStyles>
    <p:titleStyle>
      <a:lvl1pPr algn="l" defTabSz="1177226" rtl="0" eaLnBrk="1" latinLnBrk="0" hangingPunct="1">
        <a:lnSpc>
          <a:spcPct val="100000"/>
        </a:lnSpc>
        <a:spcBef>
          <a:spcPct val="0"/>
        </a:spcBef>
        <a:buNone/>
        <a:defRPr sz="2650" b="1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1177226" rtl="0" eaLnBrk="1" latinLnBrk="0" hangingPunct="1">
        <a:lnSpc>
          <a:spcPct val="120000"/>
        </a:lnSpc>
        <a:spcBef>
          <a:spcPts val="0"/>
        </a:spcBef>
        <a:buClr>
          <a:schemeClr val="accent2"/>
        </a:buClr>
        <a:buFont typeface="Calibri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1177226" rtl="0" eaLnBrk="1" latinLnBrk="0" hangingPunct="1">
        <a:lnSpc>
          <a:spcPct val="120000"/>
        </a:lnSpc>
        <a:spcBef>
          <a:spcPts val="0"/>
        </a:spcBef>
        <a:buClrTx/>
        <a:buFont typeface="Calibri" panose="020B0604020202020204" pitchFamily="34" charset="0"/>
        <a:buChar char="›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177226" rtl="0" eaLnBrk="1" latinLnBrk="0" hangingPunct="1">
        <a:lnSpc>
          <a:spcPct val="120000"/>
        </a:lnSpc>
        <a:spcBef>
          <a:spcPts val="0"/>
        </a:spcBef>
        <a:buClrTx/>
        <a:buSzPct val="25000"/>
        <a:buFont typeface="Calibri" panose="020B0604030504040204" pitchFamily="34" charset="0"/>
        <a:buChar char="'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177226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25000"/>
        <a:buFont typeface="Calibri" panose="020B0604030504040204" pitchFamily="34" charset="0"/>
        <a:buChar char="'"/>
        <a:defRPr sz="1700" b="1" kern="1200" cap="none" baseline="0">
          <a:solidFill>
            <a:schemeClr val="tx2"/>
          </a:solidFill>
          <a:latin typeface="+mj-lt"/>
          <a:ea typeface="+mn-ea"/>
          <a:cs typeface="+mn-cs"/>
        </a:defRPr>
      </a:lvl5pPr>
      <a:lvl6pPr marL="3237376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825989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414602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5003215" indent="-294308" algn="l" defTabSz="1177226" rtl="0" eaLnBrk="1" latinLnBrk="0" hangingPunct="1">
        <a:lnSpc>
          <a:spcPct val="90000"/>
        </a:lnSpc>
        <a:spcBef>
          <a:spcPts val="643"/>
        </a:spcBef>
        <a:buFont typeface="Calibri" panose="020B0604020202020204" pitchFamily="34" charset="0"/>
        <a:buChar char="•"/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1pPr>
      <a:lvl2pPr marL="588614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2pPr>
      <a:lvl3pPr marL="117722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3pPr>
      <a:lvl4pPr marL="1765840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4pPr>
      <a:lvl5pPr marL="2354456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5pPr>
      <a:lvl6pPr marL="2943068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6pPr>
      <a:lvl7pPr marL="3531681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7pPr>
      <a:lvl8pPr marL="4120297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8pPr>
      <a:lvl9pPr marL="4708909" algn="l" defTabSz="1177226" rtl="0" eaLnBrk="1" latinLnBrk="0" hangingPunct="1">
        <a:defRPr sz="23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1" userDrawn="1">
          <p15:clr>
            <a:srgbClr val="F26B43"/>
          </p15:clr>
        </p15:guide>
        <p15:guide id="2" pos="10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tel 2"/>
          <p:cNvSpPr txBox="1">
            <a:spLocks/>
          </p:cNvSpPr>
          <p:nvPr/>
        </p:nvSpPr>
        <p:spPr>
          <a:xfrm>
            <a:off x="3340979" y="4916717"/>
            <a:ext cx="7561064" cy="30777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>
            <a:lvl1pPr algn="l" defTabSz="1177226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 cap="none" baseline="0">
                <a:solidFill>
                  <a:schemeClr val="tx2"/>
                </a:solidFill>
                <a:latin typeface="Montserrat Light" panose="00000400000000000000" pitchFamily="2" charset="0"/>
                <a:ea typeface="+mj-ea"/>
                <a:cs typeface="+mj-cs"/>
              </a:defRPr>
            </a:lvl1pPr>
          </a:lstStyle>
          <a:p>
            <a:r>
              <a:rPr lang="nl-NL" b="1" dirty="0">
                <a:latin typeface="Calibri" charset="0"/>
                <a:ea typeface="Calibri" charset="0"/>
                <a:cs typeface="Calibri" charset="0"/>
              </a:rPr>
              <a:t>Evidence-informed onderwijs innoveren</a:t>
            </a:r>
            <a:br>
              <a:rPr lang="nl-NL" dirty="0">
                <a:latin typeface="Calibri" charset="0"/>
                <a:ea typeface="Calibri" charset="0"/>
                <a:cs typeface="Calibri" charset="0"/>
              </a:rPr>
            </a:br>
            <a:r>
              <a:rPr lang="nl-NL" sz="1800" dirty="0">
                <a:latin typeface="Calibri" charset="0"/>
                <a:ea typeface="Calibri" charset="0"/>
                <a:cs typeface="Calibri" charset="0"/>
              </a:rPr>
              <a:t>Zet de</a:t>
            </a:r>
            <a:r>
              <a:rPr lang="nl-NL" sz="1800" dirty="0">
                <a:latin typeface="Calibri Light" panose="020F0302020204030204" pitchFamily="34" charset="0"/>
                <a:ea typeface="Calibri" panose="020F0502020204030204" pitchFamily="34" charset="0"/>
              </a:rPr>
              <a:t> stap naar gefundeerde onderwijsontwikkeling!</a:t>
            </a:r>
            <a:endParaRPr lang="nl-NL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249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55999" y="1664172"/>
            <a:ext cx="9108254" cy="421302"/>
          </a:xfrm>
        </p:spPr>
        <p:txBody>
          <a:bodyPr/>
          <a:lstStyle/>
          <a:p>
            <a:r>
              <a:rPr lang="nl-NL" dirty="0">
                <a:latin typeface="Calibri"/>
                <a:ea typeface="Calibri"/>
                <a:cs typeface="Calibri"/>
              </a:rPr>
              <a:t>Het spel: </a:t>
            </a:r>
            <a:r>
              <a:rPr lang="nl-NL" i="1" dirty="0">
                <a:latin typeface="Calibri"/>
                <a:ea typeface="Calibri"/>
                <a:cs typeface="Calibri"/>
              </a:rPr>
              <a:t>hoe kan het toch dat deze studenten een onvoldoende halen?</a:t>
            </a:r>
            <a:endParaRPr lang="nl-NL" sz="2000" b="0" i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55763" y="2488553"/>
            <a:ext cx="8892257" cy="3591977"/>
          </a:xfrm>
        </p:spPr>
        <p:txBody>
          <a:bodyPr vert="horz" lIns="0" tIns="0" rIns="0" bIns="0" rtlCol="0" anchor="t">
            <a:normAutofit/>
          </a:bodyPr>
          <a:lstStyle/>
          <a:p>
            <a:pPr marL="359410" lvl="1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nl-NL" sz="2000" dirty="0">
                <a:latin typeface="Calibri"/>
                <a:ea typeface="Calibri" charset="0"/>
                <a:cs typeface="Calibri"/>
              </a:rPr>
              <a:t>Kernprincipe van onze werkgroep: de stap-voor-stap (gegronde) benadering.</a:t>
            </a:r>
            <a:endParaRPr lang="nl-NL" sz="2000" dirty="0">
              <a:latin typeface="Calibri"/>
              <a:cs typeface="Calibri"/>
            </a:endParaRPr>
          </a:p>
          <a:p>
            <a:pPr marL="359410" lvl="1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nl-NL" sz="2000" dirty="0">
                <a:latin typeface="Calibri"/>
                <a:ea typeface="Calibri" charset="0"/>
                <a:cs typeface="Calibri"/>
              </a:rPr>
              <a:t>Casus onvoldoendes studenten.</a:t>
            </a:r>
          </a:p>
          <a:p>
            <a:pPr marL="359410" lvl="1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nl-NL" sz="2000" dirty="0">
                <a:latin typeface="Calibri"/>
                <a:ea typeface="Calibri" charset="0"/>
                <a:cs typeface="Calibri"/>
              </a:rPr>
              <a:t>Laten we ons gaan verdiepen in deze casus!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1655763" y="1271567"/>
            <a:ext cx="2841657" cy="200055"/>
          </a:xfrm>
        </p:spPr>
        <p:txBody>
          <a:bodyPr/>
          <a:lstStyle/>
          <a:p>
            <a:r>
              <a:rPr lang="nl-NL" dirty="0">
                <a:latin typeface="Calibri" charset="0"/>
                <a:ea typeface="Calibri" charset="0"/>
                <a:cs typeface="Calibri" charset="0"/>
              </a:rPr>
              <a:t>Evidence-informed onderwijs innoveren</a:t>
            </a:r>
          </a:p>
        </p:txBody>
      </p:sp>
    </p:spTree>
    <p:extLst>
      <p:ext uri="{BB962C8B-B14F-4D97-AF65-F5344CB8AC3E}">
        <p14:creationId xmlns:p14="http://schemas.microsoft.com/office/powerpoint/2010/main" val="1008091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55999" y="1664172"/>
            <a:ext cx="9108254" cy="421302"/>
          </a:xfrm>
        </p:spPr>
        <p:txBody>
          <a:bodyPr/>
          <a:lstStyle/>
          <a:p>
            <a:r>
              <a:rPr lang="nl-NL">
                <a:latin typeface="Calibri"/>
                <a:ea typeface="Calibri"/>
                <a:cs typeface="Calibri"/>
              </a:rPr>
              <a:t>Verdiepen in de casus</a:t>
            </a:r>
            <a:endParaRPr lang="nl-NL" sz="2000" b="0" i="1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55763" y="2278024"/>
            <a:ext cx="9108490" cy="3928861"/>
          </a:xfrm>
        </p:spPr>
        <p:txBody>
          <a:bodyPr vert="horz" lIns="0" tIns="0" rIns="0" bIns="0" rtlCol="0" anchor="t">
            <a:normAutofit/>
          </a:bodyPr>
          <a:lstStyle/>
          <a:p>
            <a:pPr marL="0" indent="0" fontAlgn="base">
              <a:buNone/>
            </a:pPr>
            <a:r>
              <a:rPr lang="nl-NL" sz="2300" dirty="0">
                <a:latin typeface="Calibri"/>
                <a:ea typeface="Calibri" charset="0"/>
                <a:cs typeface="Calibri"/>
              </a:rPr>
              <a:t>Je bent docent </a:t>
            </a:r>
            <a:r>
              <a:rPr lang="nl-NL" sz="2300">
                <a:latin typeface="Calibri"/>
                <a:ea typeface="Calibri" charset="0"/>
                <a:cs typeface="Calibri"/>
              </a:rPr>
              <a:t>van eerstejaars </a:t>
            </a:r>
            <a:r>
              <a:rPr lang="nl-NL" sz="2300" dirty="0">
                <a:latin typeface="Calibri"/>
                <a:ea typeface="Calibri" charset="0"/>
                <a:cs typeface="Calibri"/>
              </a:rPr>
              <a:t>studenten Rechtsgeleerdheid.  </a:t>
            </a:r>
          </a:p>
          <a:p>
            <a:pPr marL="0" indent="0" fontAlgn="base">
              <a:buNone/>
            </a:pPr>
            <a:r>
              <a:rPr lang="nl-NL" sz="2300" dirty="0">
                <a:latin typeface="Calibri"/>
                <a:ea typeface="Calibri" charset="0"/>
                <a:cs typeface="Calibri"/>
              </a:rPr>
              <a:t>Het valt op dat een groot aantal ‘ goede actieve’  studenten onvoldoendes halen op de presentatie. Dit was vorig jaar ook al het geval. Waar zou dit toch aan liggen?   </a:t>
            </a:r>
          </a:p>
          <a:p>
            <a:pPr marL="0" indent="0">
              <a:buNone/>
            </a:pPr>
            <a:endParaRPr lang="nl-NL" sz="2400" dirty="0">
              <a:latin typeface="Calibri"/>
              <a:ea typeface="Calibri" charset="0"/>
              <a:cs typeface="Calibri"/>
            </a:endParaRPr>
          </a:p>
          <a:p>
            <a:pPr marL="0" indent="0">
              <a:buNone/>
            </a:pPr>
            <a:endParaRPr lang="nl-NL" sz="2400" dirty="0">
              <a:latin typeface="Calibri"/>
              <a:ea typeface="Calibri" charset="0"/>
              <a:cs typeface="Calibri"/>
            </a:endParaRPr>
          </a:p>
          <a:p>
            <a:pPr marL="0" indent="0">
              <a:buNone/>
            </a:pPr>
            <a:r>
              <a:rPr lang="nl-NL" sz="2400" u="sng" dirty="0">
                <a:latin typeface="Calibri"/>
                <a:ea typeface="Calibri" charset="0"/>
                <a:cs typeface="Calibri"/>
              </a:rPr>
              <a:t>*Disclaimer</a:t>
            </a:r>
            <a:r>
              <a:rPr lang="nl-NL" sz="2400" dirty="0">
                <a:latin typeface="Calibri"/>
                <a:ea typeface="Calibri" charset="0"/>
                <a:cs typeface="Calibri"/>
              </a:rPr>
              <a:t>:                = </a:t>
            </a:r>
          </a:p>
          <a:p>
            <a:pPr marL="0" indent="0">
              <a:buNone/>
            </a:pPr>
            <a:r>
              <a:rPr lang="nl-NL" sz="2300" dirty="0">
                <a:latin typeface="Calibri"/>
                <a:ea typeface="Calibri" charset="0"/>
                <a:cs typeface="Calibri"/>
              </a:rPr>
              <a:t>  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1655763" y="1271567"/>
            <a:ext cx="2841657" cy="200055"/>
          </a:xfrm>
        </p:spPr>
        <p:txBody>
          <a:bodyPr/>
          <a:lstStyle/>
          <a:p>
            <a:r>
              <a:rPr lang="nl-NL" dirty="0">
                <a:latin typeface="Calibri" charset="0"/>
                <a:ea typeface="Calibri" charset="0"/>
                <a:cs typeface="Calibri" charset="0"/>
              </a:rPr>
              <a:t>Evidence-informed onderwijs innoveren</a:t>
            </a:r>
          </a:p>
        </p:txBody>
      </p:sp>
      <p:pic>
        <p:nvPicPr>
          <p:cNvPr id="6" name="Graphic 5" descr="Mannelijk profiel met effen opvulling">
            <a:extLst>
              <a:ext uri="{FF2B5EF4-FFF2-40B4-BE49-F238E27FC236}">
                <a16:creationId xmlns:a16="http://schemas.microsoft.com/office/drawing/2014/main" id="{F531B82B-9667-4F14-1A5C-295D532D82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97614" y="4729844"/>
            <a:ext cx="957527" cy="957527"/>
          </a:xfrm>
          <a:prstGeom prst="rect">
            <a:avLst/>
          </a:prstGeom>
        </p:spPr>
      </p:pic>
      <p:pic>
        <p:nvPicPr>
          <p:cNvPr id="8" name="Graphic 7" descr="Kinderen met effen opvulling">
            <a:extLst>
              <a:ext uri="{FF2B5EF4-FFF2-40B4-BE49-F238E27FC236}">
                <a16:creationId xmlns:a16="http://schemas.microsoft.com/office/drawing/2014/main" id="{6C0EB77D-F182-0653-42E8-87ABB3C59C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09898" y="4531005"/>
            <a:ext cx="1347148" cy="134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635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1271567"/>
            <a:ext cx="11520488" cy="5208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nl-NL" sz="1800" i="1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6444" y="1759979"/>
            <a:ext cx="7974443" cy="863571"/>
          </a:xfrm>
        </p:spPr>
        <p:txBody>
          <a:bodyPr/>
          <a:lstStyle/>
          <a:p>
            <a:r>
              <a:rPr lang="nl-NL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Stap 1: Eerste oordeel op basis van onderbuikgevoel.</a:t>
            </a:r>
            <a:endParaRPr lang="nl-NL" sz="200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9" y="2303452"/>
            <a:ext cx="3144838" cy="3144838"/>
          </a:xfrm>
        </p:spPr>
      </p:pic>
      <p:sp>
        <p:nvSpPr>
          <p:cNvPr id="8" name="Tekstvak 7"/>
          <p:cNvSpPr txBox="1"/>
          <p:nvPr/>
        </p:nvSpPr>
        <p:spPr>
          <a:xfrm>
            <a:off x="3865636" y="2417602"/>
            <a:ext cx="62530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Nog geen bewijs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Hypothese formuleren op basis van onderbuikgevoel</a:t>
            </a:r>
          </a:p>
          <a:p>
            <a:endParaRPr lang="nl-NL" sz="2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8037095" y="5763126"/>
            <a:ext cx="3248526" cy="56548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b="1">
                <a:latin typeface="Verdana" charset="0"/>
                <a:ea typeface="Verdana" charset="0"/>
                <a:cs typeface="Verdana" charset="0"/>
              </a:rPr>
              <a:t>HYPOTHESE 1</a:t>
            </a:r>
          </a:p>
        </p:txBody>
      </p:sp>
    </p:spTree>
    <p:extLst>
      <p:ext uri="{BB962C8B-B14F-4D97-AF65-F5344CB8AC3E}">
        <p14:creationId xmlns:p14="http://schemas.microsoft.com/office/powerpoint/2010/main" val="978749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1271567"/>
            <a:ext cx="11520488" cy="5208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nl-NL" sz="1800" i="1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6444" y="1759979"/>
            <a:ext cx="7306987" cy="863571"/>
          </a:xfrm>
        </p:spPr>
        <p:txBody>
          <a:bodyPr/>
          <a:lstStyle/>
          <a:p>
            <a:r>
              <a:rPr lang="nl-NL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Stap 2: Eerste aanpassing op basis van bewijs.</a:t>
            </a:r>
            <a:endParaRPr lang="nl-NL" sz="200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9" y="2303452"/>
            <a:ext cx="3144838" cy="3144838"/>
          </a:xfrm>
        </p:spPr>
      </p:pic>
      <p:sp>
        <p:nvSpPr>
          <p:cNvPr id="8" name="Tekstvak 7"/>
          <p:cNvSpPr txBox="1"/>
          <p:nvPr/>
        </p:nvSpPr>
        <p:spPr>
          <a:xfrm>
            <a:off x="3865636" y="2417602"/>
            <a:ext cx="6253089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1 stuk ‘bewijs’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solidFill>
                <a:schemeClr val="bg1"/>
              </a:solidFill>
              <a:latin typeface="Calibri"/>
              <a:ea typeface="Calibri" charset="0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Deel je bewijs </a:t>
            </a:r>
            <a:r>
              <a:rPr lang="nl-NL" sz="2400" u="sng" dirty="0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niet</a:t>
            </a:r>
            <a:r>
              <a:rPr lang="nl-NL" sz="2400" dirty="0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 met je buren!</a:t>
            </a:r>
          </a:p>
          <a:p>
            <a:endParaRPr lang="nl-NL" sz="2400" dirty="0">
              <a:solidFill>
                <a:schemeClr val="bg1"/>
              </a:solidFill>
              <a:latin typeface="Calibri"/>
              <a:ea typeface="Calibri" charset="0"/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Formuleer je tweede hypothese op basis van de verkregen informatie</a:t>
            </a:r>
          </a:p>
        </p:txBody>
      </p:sp>
      <p:sp>
        <p:nvSpPr>
          <p:cNvPr id="9" name="Afgeronde rechthoek 8"/>
          <p:cNvSpPr/>
          <p:nvPr/>
        </p:nvSpPr>
        <p:spPr>
          <a:xfrm>
            <a:off x="8037095" y="5763126"/>
            <a:ext cx="3248526" cy="56548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b="1">
                <a:latin typeface="Verdana" charset="0"/>
                <a:ea typeface="Verdana" charset="0"/>
                <a:cs typeface="Verdana" charset="0"/>
              </a:rPr>
              <a:t>HYPOTHESE 2</a:t>
            </a:r>
          </a:p>
        </p:txBody>
      </p:sp>
    </p:spTree>
    <p:extLst>
      <p:ext uri="{BB962C8B-B14F-4D97-AF65-F5344CB8AC3E}">
        <p14:creationId xmlns:p14="http://schemas.microsoft.com/office/powerpoint/2010/main" val="1626681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1271567"/>
            <a:ext cx="11520488" cy="5208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nl-NL" sz="1800" i="1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6444" y="1759979"/>
            <a:ext cx="7614044" cy="863571"/>
          </a:xfrm>
        </p:spPr>
        <p:txBody>
          <a:bodyPr/>
          <a:lstStyle/>
          <a:p>
            <a:r>
              <a:rPr lang="nl-NL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Stap 3: Tweede aanpassing gebaseerd op gecombineerd bewijs.</a:t>
            </a:r>
            <a:endParaRPr lang="nl-NL" sz="2000">
              <a:solidFill>
                <a:schemeClr val="bg1"/>
              </a:solidFill>
              <a:latin typeface="Calibri"/>
              <a:ea typeface="Calibri" charset="0"/>
              <a:cs typeface="Calibri"/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9" y="2303452"/>
            <a:ext cx="3144838" cy="3144838"/>
          </a:xfrm>
        </p:spPr>
      </p:pic>
      <p:sp>
        <p:nvSpPr>
          <p:cNvPr id="8" name="Tekstvak 7"/>
          <p:cNvSpPr txBox="1"/>
          <p:nvPr/>
        </p:nvSpPr>
        <p:spPr>
          <a:xfrm>
            <a:off x="3865636" y="2623550"/>
            <a:ext cx="7405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Duo met degene naast je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Combineer beide bewijsstukken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Formuleer, indien nodig, een nieuwe hypothese op basis van de nieuwe informatie</a:t>
            </a:r>
          </a:p>
        </p:txBody>
      </p:sp>
      <p:sp>
        <p:nvSpPr>
          <p:cNvPr id="9" name="Afgeronde rechthoek 8"/>
          <p:cNvSpPr/>
          <p:nvPr/>
        </p:nvSpPr>
        <p:spPr>
          <a:xfrm>
            <a:off x="8037095" y="5763126"/>
            <a:ext cx="3248526" cy="56548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b="1">
                <a:latin typeface="Verdana" charset="0"/>
                <a:ea typeface="Verdana" charset="0"/>
                <a:cs typeface="Verdana" charset="0"/>
              </a:rPr>
              <a:t>HYPOTHESE 3</a:t>
            </a:r>
          </a:p>
        </p:txBody>
      </p:sp>
    </p:spTree>
    <p:extLst>
      <p:ext uri="{BB962C8B-B14F-4D97-AF65-F5344CB8AC3E}">
        <p14:creationId xmlns:p14="http://schemas.microsoft.com/office/powerpoint/2010/main" val="568177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1271567"/>
            <a:ext cx="11520488" cy="520860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nl-NL" sz="1800" i="1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6444" y="1759979"/>
            <a:ext cx="7614044" cy="863571"/>
          </a:xfrm>
        </p:spPr>
        <p:txBody>
          <a:bodyPr/>
          <a:lstStyle/>
          <a:p>
            <a:r>
              <a:rPr lang="nl-NL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Stap 4: Derde aanpassing gebaseerd op gecombineerd bewijs.</a:t>
            </a:r>
            <a:endParaRPr lang="nl-NL" sz="2000">
              <a:solidFill>
                <a:schemeClr val="bg1"/>
              </a:solidFill>
              <a:latin typeface="Calibri"/>
              <a:ea typeface="Calibri" charset="0"/>
              <a:cs typeface="Calibri" charset="0"/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99" y="2303452"/>
            <a:ext cx="3144838" cy="3144838"/>
          </a:xfrm>
        </p:spPr>
      </p:pic>
      <p:sp>
        <p:nvSpPr>
          <p:cNvPr id="8" name="Tekstvak 7"/>
          <p:cNvSpPr txBox="1"/>
          <p:nvPr/>
        </p:nvSpPr>
        <p:spPr>
          <a:xfrm>
            <a:off x="3865636" y="2623550"/>
            <a:ext cx="74053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Deel je bewijsstukken en hypotheses met iedereen aan de tafel.</a:t>
            </a:r>
          </a:p>
          <a:p>
            <a:endParaRPr lang="nl-NL" sz="2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Op basis van alles wat je over de zaak hebt geleerd: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Wat denk je dat er gebeurd is?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In hoeverre is jullie hypothese veranderd naarmate jullie meer bewijsstukken ontvingen/combineerden?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Was je professionele oordeel in overeenstemming met je onderbuikgevoel?</a:t>
            </a:r>
          </a:p>
          <a:p>
            <a:endParaRPr lang="nl-NL" sz="2400" dirty="0">
              <a:solidFill>
                <a:schemeClr val="bg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Afgeronde rechthoek 8"/>
          <p:cNvSpPr/>
          <p:nvPr/>
        </p:nvSpPr>
        <p:spPr>
          <a:xfrm>
            <a:off x="8037095" y="5763126"/>
            <a:ext cx="3248526" cy="565485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b="1">
                <a:latin typeface="Verdana" charset="0"/>
                <a:ea typeface="Verdana" charset="0"/>
                <a:cs typeface="Verdana" charset="0"/>
              </a:rPr>
              <a:t>DEFINITIEVE HYPOTHESE</a:t>
            </a:r>
          </a:p>
        </p:txBody>
      </p:sp>
    </p:spTree>
    <p:extLst>
      <p:ext uri="{BB962C8B-B14F-4D97-AF65-F5344CB8AC3E}">
        <p14:creationId xmlns:p14="http://schemas.microsoft.com/office/powerpoint/2010/main" val="40190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55999" y="1664171"/>
            <a:ext cx="9118018" cy="423045"/>
          </a:xfrm>
        </p:spPr>
        <p:txBody>
          <a:bodyPr/>
          <a:lstStyle/>
          <a:p>
            <a:r>
              <a:rPr lang="nl-NL">
                <a:latin typeface="Calibri"/>
                <a:ea typeface="Calibri"/>
                <a:cs typeface="Calibri"/>
              </a:rPr>
              <a:t>Een stap naar gefundeerde onderwijsontwikkeling zetten</a:t>
            </a:r>
            <a:endParaRPr lang="nl-NL" sz="2000" b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55999" y="2231879"/>
            <a:ext cx="8892257" cy="3591977"/>
          </a:xfrm>
        </p:spPr>
        <p:txBody>
          <a:bodyPr vert="horz" lIns="0" tIns="0" rIns="0" bIns="0" rtlCol="0" anchor="t">
            <a:normAutofit/>
          </a:bodyPr>
          <a:lstStyle/>
          <a:p>
            <a:pPr marL="359410" lvl="1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nl-NL" sz="2000" dirty="0">
                <a:latin typeface="Calibri"/>
                <a:ea typeface="Calibri" charset="0"/>
                <a:cs typeface="Calibri"/>
              </a:rPr>
              <a:t>Complexiteit: meerdere (f)actoren!</a:t>
            </a:r>
          </a:p>
          <a:p>
            <a:pPr marL="359410" lvl="1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nl-NL" sz="2000" dirty="0">
                <a:latin typeface="Calibri"/>
                <a:ea typeface="Calibri" charset="0"/>
                <a:cs typeface="Calibri"/>
                <a:sym typeface="Wingdings"/>
              </a:rPr>
              <a:t>Het belang van een </a:t>
            </a:r>
            <a:r>
              <a:rPr lang="nl-NL" sz="2000" i="1" dirty="0" err="1">
                <a:latin typeface="Calibri"/>
                <a:ea typeface="Calibri" charset="0"/>
                <a:cs typeface="Calibri"/>
                <a:sym typeface="Wingdings"/>
              </a:rPr>
              <a:t>evidence-informed</a:t>
            </a:r>
            <a:r>
              <a:rPr lang="nl-NL" sz="2000" dirty="0">
                <a:latin typeface="Calibri"/>
                <a:ea typeface="Calibri" charset="0"/>
                <a:cs typeface="Calibri"/>
                <a:sym typeface="Wingdings"/>
              </a:rPr>
              <a:t> stapsgewijze werkwijze!</a:t>
            </a:r>
          </a:p>
          <a:p>
            <a:pPr marL="645455" lvl="2" indent="-28575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nl-NL" sz="2000" dirty="0">
                <a:latin typeface="Calibri"/>
                <a:ea typeface="Calibri" charset="0"/>
                <a:cs typeface="Calibri"/>
                <a:sym typeface="Wingdings"/>
              </a:rPr>
              <a:t>Wetenschappelijk onderzoek </a:t>
            </a:r>
          </a:p>
          <a:p>
            <a:pPr marL="645455" lvl="2" indent="-28575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nl-NL" sz="2000" dirty="0">
                <a:latin typeface="Calibri"/>
                <a:ea typeface="Calibri" charset="0"/>
                <a:cs typeface="Calibri"/>
                <a:sym typeface="Wingdings"/>
              </a:rPr>
              <a:t>Praktijkervaring</a:t>
            </a:r>
          </a:p>
          <a:p>
            <a:pPr marL="645455" lvl="2" indent="-285750" defTabSz="914400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nl-NL" sz="2000" dirty="0">
                <a:latin typeface="Calibri"/>
                <a:ea typeface="Calibri" charset="0"/>
                <a:cs typeface="Calibri"/>
                <a:sym typeface="Wingdings"/>
              </a:rPr>
              <a:t>Studiedata</a:t>
            </a:r>
          </a:p>
          <a:p>
            <a:pPr marL="359410" lvl="1" indent="-179705" defTabSz="914400">
              <a:lnSpc>
                <a:spcPct val="150000"/>
              </a:lnSpc>
              <a:buFont typeface="Arial" charset="0"/>
              <a:buChar char="•"/>
              <a:defRPr/>
            </a:pPr>
            <a:r>
              <a:rPr lang="nl-NL" sz="2000" dirty="0" err="1">
                <a:latin typeface="Calibri"/>
                <a:ea typeface="Calibri" charset="0"/>
                <a:cs typeface="Calibri"/>
                <a:sym typeface="Wingdings"/>
              </a:rPr>
              <a:t>Confirmation</a:t>
            </a:r>
            <a:r>
              <a:rPr lang="nl-NL" sz="2000" dirty="0">
                <a:latin typeface="Calibri"/>
                <a:ea typeface="Calibri" charset="0"/>
                <a:cs typeface="Calibri"/>
                <a:sym typeface="Wingdings"/>
              </a:rPr>
              <a:t> bias</a:t>
            </a:r>
            <a:endParaRPr lang="nl-NL" sz="2000" dirty="0"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1655763" y="1271567"/>
            <a:ext cx="2841657" cy="200055"/>
          </a:xfrm>
        </p:spPr>
        <p:txBody>
          <a:bodyPr/>
          <a:lstStyle/>
          <a:p>
            <a:r>
              <a:rPr lang="nl-NL" dirty="0">
                <a:latin typeface="Calibri" charset="0"/>
                <a:ea typeface="Calibri" charset="0"/>
                <a:cs typeface="Calibri" charset="0"/>
              </a:rPr>
              <a:t>Evidence-informed onderwijs innoveren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17942A4-81C7-7C6E-6D6F-258625E18F2E}"/>
              </a:ext>
            </a:extLst>
          </p:cNvPr>
          <p:cNvSpPr txBox="1"/>
          <p:nvPr/>
        </p:nvSpPr>
        <p:spPr>
          <a:xfrm>
            <a:off x="1655999" y="5208608"/>
            <a:ext cx="91180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Alle stappen doorlopen? Download dan onze proeftuinen: </a:t>
            </a:r>
            <a:r>
              <a:rPr lang="nl-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https</a:t>
            </a: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://</a:t>
            </a:r>
            <a:r>
              <a:rPr lang="nl-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www.versnellingsplan.nl</a:t>
            </a: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/Kennisbank/proeftuinen-</a:t>
            </a:r>
            <a:r>
              <a:rPr lang="nl-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evidence-informed</a:t>
            </a:r>
            <a:r>
              <a:rPr lang="nl-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-effectiviteit-onderwijsinnovaties/</a:t>
            </a:r>
          </a:p>
        </p:txBody>
      </p:sp>
    </p:spTree>
    <p:extLst>
      <p:ext uri="{BB962C8B-B14F-4D97-AF65-F5344CB8AC3E}">
        <p14:creationId xmlns:p14="http://schemas.microsoft.com/office/powerpoint/2010/main" val="897476420"/>
      </p:ext>
    </p:extLst>
  </p:cSld>
  <p:clrMapOvr>
    <a:masterClrMapping/>
  </p:clrMapOvr>
</p:sld>
</file>

<file path=ppt/theme/theme1.xml><?xml version="1.0" encoding="utf-8"?>
<a:theme xmlns:a="http://schemas.openxmlformats.org/drawingml/2006/main" name="Versnellingsplan">
  <a:themeElements>
    <a:clrScheme name="VP A">
      <a:dk1>
        <a:srgbClr val="001E28"/>
      </a:dk1>
      <a:lt1>
        <a:sysClr val="window" lastClr="FFFFFF"/>
      </a:lt1>
      <a:dk2>
        <a:srgbClr val="009FE3"/>
      </a:dk2>
      <a:lt2>
        <a:srgbClr val="FFFFFF"/>
      </a:lt2>
      <a:accent1>
        <a:srgbClr val="001E28"/>
      </a:accent1>
      <a:accent2>
        <a:srgbClr val="BD081C"/>
      </a:accent2>
      <a:accent3>
        <a:srgbClr val="0DAA8D"/>
      </a:accent3>
      <a:accent4>
        <a:srgbClr val="ADB6BC"/>
      </a:accent4>
      <a:accent5>
        <a:srgbClr val="008438"/>
      </a:accent5>
      <a:accent6>
        <a:srgbClr val="C8006E"/>
      </a:accent6>
      <a:hlink>
        <a:srgbClr val="0DAA8D"/>
      </a:hlink>
      <a:folHlink>
        <a:srgbClr val="0DAA8D"/>
      </a:folHlink>
    </a:clrScheme>
    <a:fontScheme name="Versnellingsplan">
      <a:majorFont>
        <a:latin typeface="Montserrat Medium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ersnellingsplan - algemeen.potx" id="{EAF7B50E-B56B-4BA4-816E-28EDD555CDF3}" vid="{B497ED0A-5B03-498C-8653-6D2F4091F02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Calibri"/>
        <a:font script="Hebr" typeface="Calibri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Calibri"/>
        <a:font script="Uigh" typeface="Microsoft Uighur"/>
        <a:font script="Geor" typeface="Sylfaen"/>
        <a:font script="Armn" typeface="Calibri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60DC3B2F14CC468856C357B6905CFC" ma:contentTypeVersion="13" ma:contentTypeDescription="Een nieuw document maken." ma:contentTypeScope="" ma:versionID="00d9f61d6ab9c118f7b033ce7145d1bc">
  <xsd:schema xmlns:xsd="http://www.w3.org/2001/XMLSchema" xmlns:xs="http://www.w3.org/2001/XMLSchema" xmlns:p="http://schemas.microsoft.com/office/2006/metadata/properties" xmlns:ns2="d8e52e45-1542-4286-9132-8ad19c728e08" xmlns:ns3="93e1e3cd-b238-4288-ace8-8da4e865cf0a" targetNamespace="http://schemas.microsoft.com/office/2006/metadata/properties" ma:root="true" ma:fieldsID="a854d9dd6b9704b8fd4b78d884ec3809" ns2:_="" ns3:_="">
    <xsd:import namespace="d8e52e45-1542-4286-9132-8ad19c728e08"/>
    <xsd:import namespace="93e1e3cd-b238-4288-ace8-8da4e865cf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e52e45-1542-4286-9132-8ad19c728e0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Afbeeldingtags" ma:readOnly="false" ma:fieldId="{5cf76f15-5ced-4ddc-b409-7134ff3c332f}" ma:taxonomyMulti="true" ma:sspId="3e192ce0-c5ca-4d88-9667-94490d92b8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e1e3cd-b238-4288-ace8-8da4e865cf0a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78acdc3f-893b-49fa-9390-955ec4cbfd27}" ma:internalName="TaxCatchAll" ma:showField="CatchAllData" ma:web="93e1e3cd-b238-4288-ace8-8da4e865cf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3e1e3cd-b238-4288-ace8-8da4e865cf0a" xsi:nil="true"/>
    <lcf76f155ced4ddcb4097134ff3c332f xmlns="d8e52e45-1542-4286-9132-8ad19c728e0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583BBFA-0C61-4F75-AFEC-DDC04B01B35B}">
  <ds:schemaRefs>
    <ds:schemaRef ds:uri="93e1e3cd-b238-4288-ace8-8da4e865cf0a"/>
    <ds:schemaRef ds:uri="d8e52e45-1542-4286-9132-8ad19c728e0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98A3286-37DA-4F60-ABAA-261533EE94B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E44559-DE1B-46C3-9084-789C398DF412}">
  <ds:schemaRefs>
    <ds:schemaRef ds:uri="http://schemas.openxmlformats.org/package/2006/metadata/core-properties"/>
    <ds:schemaRef ds:uri="http://purl.org/dc/dcmitype/"/>
    <ds:schemaRef ds:uri="93e1e3cd-b238-4288-ace8-8da4e865cf0a"/>
    <ds:schemaRef ds:uri="http://schemas.microsoft.com/office/2006/documentManagement/types"/>
    <ds:schemaRef ds:uri="http://www.w3.org/XML/1998/namespace"/>
    <ds:schemaRef ds:uri="d8e52e45-1542-4286-9132-8ad19c728e08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Versnellingsplan - algemeen</Template>
  <TotalTime>7</TotalTime>
  <Words>335</Words>
  <Application>Microsoft Macintosh PowerPoint</Application>
  <PresentationFormat>Aangepast</PresentationFormat>
  <Paragraphs>57</Paragraphs>
  <Slides>8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Montserrat</vt:lpstr>
      <vt:lpstr>Montserrat Light</vt:lpstr>
      <vt:lpstr>Montserrat Medium</vt:lpstr>
      <vt:lpstr>Verdana</vt:lpstr>
      <vt:lpstr>Wingdings</vt:lpstr>
      <vt:lpstr>Versnellingsplan</vt:lpstr>
      <vt:lpstr>PowerPoint-presentatie</vt:lpstr>
      <vt:lpstr>Het spel: hoe kan het toch dat deze studenten een onvoldoende halen?</vt:lpstr>
      <vt:lpstr>Verdiepen in de casus</vt:lpstr>
      <vt:lpstr>Stap 1: Eerste oordeel op basis van onderbuikgevoel.</vt:lpstr>
      <vt:lpstr>Stap 2: Eerste aanpassing op basis van bewijs.</vt:lpstr>
      <vt:lpstr>Stap 3: Tweede aanpassing gebaseerd op gecombineerd bewijs.</vt:lpstr>
      <vt:lpstr>Stap 4: Derde aanpassing gebaseerd op gecombineerd bewijs.</vt:lpstr>
      <vt:lpstr>Een stap naar gefundeerde onderwijsontwikkeling zetten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Proeftuinen EI(P)O Evidence-informed onderwijs innoveren voor o.a. Onderwijsondersteuners en docenten in het hoger onderwijs</dc:title>
  <dc:creator>Microsoft Office-gebruiker</dc:creator>
  <dc:description>Template by Orange Pepper_x000d_
Design by Basement Graphics_x000d_
2019</dc:description>
  <cp:lastModifiedBy>Lisa Aardema</cp:lastModifiedBy>
  <cp:revision>6</cp:revision>
  <dcterms:created xsi:type="dcterms:W3CDTF">2022-08-31T09:20:20Z</dcterms:created>
  <dcterms:modified xsi:type="dcterms:W3CDTF">2022-12-06T11:27:39Z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0x0101008D60DC3B2F14CC468856C357B6905CFC</vt:lpwstr>
  </property>
  <property fmtid="{D5CDD505-2E9C-101B-9397-08002B2CF9AE}" pid="3" name="_ExtendedDescription">
    <vt:lpwstr/>
  </property>
  <property fmtid="{D5CDD505-2E9C-101B-9397-08002B2CF9AE}" pid="4" name="MediaServiceImageTags">
    <vt:lpwstr/>
  </property>
</Properties>
</file>