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7" r:id="rId6"/>
    <p:sldId id="268" r:id="rId7"/>
    <p:sldId id="269" r:id="rId8"/>
    <p:sldId id="274" r:id="rId9"/>
    <p:sldId id="275" r:id="rId10"/>
    <p:sldId id="276" r:id="rId11"/>
    <p:sldId id="273" r:id="rId12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572189A-10AF-4AF9-B613-7D961745F7C0}">
          <p14:sldIdLst>
            <p14:sldId id="256"/>
          </p14:sldIdLst>
        </p14:section>
        <p14:section name="Icons" id="{914EB8AD-2F4B-4DA9-8029-CBF0D7808119}">
          <p14:sldIdLst>
            <p14:sldId id="267"/>
            <p14:sldId id="268"/>
            <p14:sldId id="269"/>
            <p14:sldId id="274"/>
            <p14:sldId id="275"/>
            <p14:sldId id="276"/>
            <p14:sldId id="273"/>
          </p14:sldIdLst>
        </p14:section>
        <p14:section name="Diagrams" id="{6A59980B-0019-4EAD-BB30-4EDB7E78F4D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081C"/>
    <a:srgbClr val="001E28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0F5561-1D52-4C73-B3FD-CE0671844DD9}" v="7" dt="2022-12-07T10:49:25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51" autoAdjust="0"/>
    <p:restoredTop sz="95755"/>
  </p:normalViewPr>
  <p:slideViewPr>
    <p:cSldViewPr snapToGrid="0" showGuides="1">
      <p:cViewPr varScale="1">
        <p:scale>
          <a:sx n="116" d="100"/>
          <a:sy n="116" d="100"/>
        </p:scale>
        <p:origin x="736" y="192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a De Vries" userId="S::vera.devries_surf.nl#ext#@hogeschoolleiden.onmicrosoft.com::9ba004d1-6925-4eef-a573-539efaeec2ec" providerId="AD" clId="Web-{080F5561-1D52-4C73-B3FD-CE0671844DD9}"/>
    <pc:docChg chg="modSld">
      <pc:chgData name="Vera De Vries" userId="S::vera.devries_surf.nl#ext#@hogeschoolleiden.onmicrosoft.com::9ba004d1-6925-4eef-a573-539efaeec2ec" providerId="AD" clId="Web-{080F5561-1D52-4C73-B3FD-CE0671844DD9}" dt="2022-12-07T10:49:23.740" v="2" actId="20577"/>
      <pc:docMkLst>
        <pc:docMk/>
      </pc:docMkLst>
      <pc:sldChg chg="modSp">
        <pc:chgData name="Vera De Vries" userId="S::vera.devries_surf.nl#ext#@hogeschoolleiden.onmicrosoft.com::9ba004d1-6925-4eef-a573-539efaeec2ec" providerId="AD" clId="Web-{080F5561-1D52-4C73-B3FD-CE0671844DD9}" dt="2022-12-07T10:49:23.740" v="2" actId="20577"/>
        <pc:sldMkLst>
          <pc:docMk/>
          <pc:sldMk cId="3307772161" sldId="267"/>
        </pc:sldMkLst>
        <pc:spChg chg="mod">
          <ac:chgData name="Vera De Vries" userId="S::vera.devries_surf.nl#ext#@hogeschoolleiden.onmicrosoft.com::9ba004d1-6925-4eef-a573-539efaeec2ec" providerId="AD" clId="Web-{080F5561-1D52-4C73-B3FD-CE0671844DD9}" dt="2022-12-07T10:49:23.740" v="2" actId="20577"/>
          <ac:spMkLst>
            <pc:docMk/>
            <pc:sldMk cId="3307772161" sldId="267"/>
            <ac:spMk id="9" creationId="{63BADC4B-2DD3-1F58-D3AF-0FE6255F56D5}"/>
          </ac:spMkLst>
        </pc:spChg>
      </pc:sldChg>
    </pc:docChg>
  </pc:docChgLst>
  <pc:docChgLst>
    <pc:chgData name="Lisa Aardema" userId="7dc6c56e-5834-4d09-b802-8eedf65dfefd" providerId="ADAL" clId="{82D3A530-03DC-BE4F-97AF-CED9E38D8798}"/>
    <pc:docChg chg="modSld">
      <pc:chgData name="Lisa Aardema" userId="7dc6c56e-5834-4d09-b802-8eedf65dfefd" providerId="ADAL" clId="{82D3A530-03DC-BE4F-97AF-CED9E38D8798}" dt="2022-12-06T11:29:49.818" v="53" actId="20577"/>
      <pc:docMkLst>
        <pc:docMk/>
      </pc:docMkLst>
      <pc:sldChg chg="modSp mod">
        <pc:chgData name="Lisa Aardema" userId="7dc6c56e-5834-4d09-b802-8eedf65dfefd" providerId="ADAL" clId="{82D3A530-03DC-BE4F-97AF-CED9E38D8798}" dt="2022-12-06T11:27:11.711" v="11" actId="20577"/>
        <pc:sldMkLst>
          <pc:docMk/>
          <pc:sldMk cId="3307772161" sldId="267"/>
        </pc:sldMkLst>
        <pc:spChg chg="mod">
          <ac:chgData name="Lisa Aardema" userId="7dc6c56e-5834-4d09-b802-8eedf65dfefd" providerId="ADAL" clId="{82D3A530-03DC-BE4F-97AF-CED9E38D8798}" dt="2022-12-06T11:27:11.711" v="11" actId="20577"/>
          <ac:spMkLst>
            <pc:docMk/>
            <pc:sldMk cId="3307772161" sldId="267"/>
            <ac:spMk id="5" creationId="{1757EBB1-9A69-E66B-CF86-34BC7CFB55D6}"/>
          </ac:spMkLst>
        </pc:spChg>
      </pc:sldChg>
      <pc:sldChg chg="modSp mod">
        <pc:chgData name="Lisa Aardema" userId="7dc6c56e-5834-4d09-b802-8eedf65dfefd" providerId="ADAL" clId="{82D3A530-03DC-BE4F-97AF-CED9E38D8798}" dt="2022-12-06T11:29:49.818" v="53" actId="20577"/>
        <pc:sldMkLst>
          <pc:docMk/>
          <pc:sldMk cId="2552206799" sldId="268"/>
        </pc:sldMkLst>
        <pc:spChg chg="mod">
          <ac:chgData name="Lisa Aardema" userId="7dc6c56e-5834-4d09-b802-8eedf65dfefd" providerId="ADAL" clId="{82D3A530-03DC-BE4F-97AF-CED9E38D8798}" dt="2022-12-06T11:29:49.818" v="53" actId="20577"/>
          <ac:spMkLst>
            <pc:docMk/>
            <pc:sldMk cId="2552206799" sldId="268"/>
            <ac:spMk id="9" creationId="{63BADC4B-2DD3-1F58-D3AF-0FE6255F56D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7-12-2022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7-12-2022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oto" descr="Afbeelding met lucht&#10;&#10;Automatisch gegenereerde beschrijving">
            <a:extLst>
              <a:ext uri="{FF2B5EF4-FFF2-40B4-BE49-F238E27FC236}">
                <a16:creationId xmlns:a16="http://schemas.microsoft.com/office/drawing/2014/main" id="{7BAFF611-4C9D-404C-AABE-EF78839E7A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520488" cy="4572000"/>
          </a:xfrm>
          <a:prstGeom prst="rect">
            <a:avLst/>
          </a:prstGeom>
        </p:spPr>
      </p:pic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5036" y="5199745"/>
            <a:ext cx="7561064" cy="307777"/>
          </a:xfrm>
        </p:spPr>
        <p:txBody>
          <a:bodyPr anchor="t" anchorCtr="0">
            <a:noAutofit/>
          </a:bodyPr>
          <a:lstStyle>
            <a:lvl1pPr algn="l">
              <a:defRPr sz="2000" b="0">
                <a:latin typeface="Montserrat Light" panose="00000400000000000000" pitchFamily="2" charset="0"/>
              </a:defRPr>
            </a:lvl1pPr>
          </a:lstStyle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7" name="Rode driehoek">
            <a:extLst>
              <a:ext uri="{FF2B5EF4-FFF2-40B4-BE49-F238E27FC236}">
                <a16:creationId xmlns:a16="http://schemas.microsoft.com/office/drawing/2014/main" id="{FE5D321D-E22B-4B4F-A480-8B7DF4599CCF}"/>
              </a:ext>
            </a:extLst>
          </p:cNvPr>
          <p:cNvSpPr/>
          <p:nvPr userDrawn="1"/>
        </p:nvSpPr>
        <p:spPr>
          <a:xfrm rot="5400000">
            <a:off x="2691235" y="4153327"/>
            <a:ext cx="926309" cy="920694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8D6AD518-0E50-4DC6-A2B6-28BE1255E4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20" name="Witte driehoek">
            <a:extLst>
              <a:ext uri="{FF2B5EF4-FFF2-40B4-BE49-F238E27FC236}">
                <a16:creationId xmlns:a16="http://schemas.microsoft.com/office/drawing/2014/main" id="{D647AE62-43DF-4606-B6E4-03146F5E5431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Logo">
            <a:extLst>
              <a:ext uri="{FF2B5EF4-FFF2-40B4-BE49-F238E27FC236}">
                <a16:creationId xmlns:a16="http://schemas.microsoft.com/office/drawing/2014/main" id="{5F929D14-3392-4072-85D3-AA7DD2805B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3717"/>
            <a:ext cx="7604775" cy="171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en-GB"/>
              <a:t>Tekststijl van het model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en-GB"/>
              <a:t>[zonetitel]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en-GB"/>
              <a:t>[zonetitel]</a:t>
            </a:r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derkant">
            <a:extLst>
              <a:ext uri="{FF2B5EF4-FFF2-40B4-BE49-F238E27FC236}">
                <a16:creationId xmlns:a16="http://schemas.microsoft.com/office/drawing/2014/main" id="{D1A8AAD2-BD82-4A72-8C3A-5ECC78912E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5908"/>
            <a:ext cx="11520488" cy="180426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E14CE0D-CEF7-4595-82C2-191E9319D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337986"/>
            <a:ext cx="7297784" cy="37515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EE96A4C8-4B44-462E-B376-9DF59007E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47850" y="1974055"/>
            <a:ext cx="7086600" cy="244094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Web">
            <a:extLst>
              <a:ext uri="{FF2B5EF4-FFF2-40B4-BE49-F238E27FC236}">
                <a16:creationId xmlns:a16="http://schemas.microsoft.com/office/drawing/2014/main" id="{BCB6722E-AE9C-478B-9313-2486B235DA43}"/>
              </a:ext>
            </a:extLst>
          </p:cNvPr>
          <p:cNvSpPr txBox="1"/>
          <p:nvPr userDrawn="1"/>
        </p:nvSpPr>
        <p:spPr>
          <a:xfrm>
            <a:off x="1698863" y="5879307"/>
            <a:ext cx="182742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sz="1100" b="1">
                <a:solidFill>
                  <a:schemeClr val="tx1"/>
                </a:solidFill>
              </a:rPr>
              <a:t>www.versnellingsplan.nl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12" name="Twitter">
            <a:extLst>
              <a:ext uri="{FF2B5EF4-FFF2-40B4-BE49-F238E27FC236}">
                <a16:creationId xmlns:a16="http://schemas.microsoft.com/office/drawing/2014/main" id="{DA0DC0E0-9B81-4681-98E5-5779583BD8FB}"/>
              </a:ext>
            </a:extLst>
          </p:cNvPr>
          <p:cNvSpPr txBox="1"/>
          <p:nvPr userDrawn="1"/>
        </p:nvSpPr>
        <p:spPr>
          <a:xfrm>
            <a:off x="3896757" y="5879306"/>
            <a:ext cx="112530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en-GB" sz="1100" b="0" noProof="1">
                <a:solidFill>
                  <a:schemeClr val="tx1"/>
                </a:solidFill>
              </a:rPr>
              <a:t>@versnellingspl</a:t>
            </a:r>
          </a:p>
        </p:txBody>
      </p:sp>
    </p:spTree>
    <p:extLst>
      <p:ext uri="{BB962C8B-B14F-4D97-AF65-F5344CB8AC3E}">
        <p14:creationId xmlns:p14="http://schemas.microsoft.com/office/powerpoint/2010/main" val="123050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Tekststijl van het model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om </a:t>
            </a:r>
            <a:r>
              <a:rPr lang="en-GB" noProof="0" dirty="0" err="1"/>
              <a:t>stijl</a:t>
            </a:r>
            <a:r>
              <a:rPr lang="en-GB" noProof="0" dirty="0"/>
              <a:t> </a:t>
            </a:r>
            <a:r>
              <a:rPr lang="en-GB" noProof="0" dirty="0" err="1"/>
              <a:t>te</a:t>
            </a:r>
            <a:r>
              <a:rPr lang="en-GB" noProof="0" dirty="0"/>
              <a:t> </a:t>
            </a:r>
            <a:r>
              <a:rPr lang="en-GB" noProof="0" dirty="0" err="1"/>
              <a:t>bewerken</a:t>
            </a:r>
            <a:endParaRPr lang="en-GB" noProof="0" dirty="0"/>
          </a:p>
        </p:txBody>
      </p:sp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Beeld" descr="Afbeelding met gebouw, klok&#10;&#10;Automatisch gegenereerde beschrijving">
            <a:extLst>
              <a:ext uri="{FF2B5EF4-FFF2-40B4-BE49-F238E27FC236}">
                <a16:creationId xmlns:a16="http://schemas.microsoft.com/office/drawing/2014/main" id="{D37FDF58-44AE-4BE4-9382-71B45E88BFB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93" y="372880"/>
            <a:ext cx="783077" cy="788783"/>
          </a:xfrm>
          <a:prstGeom prst="rect">
            <a:avLst/>
          </a:prstGeom>
        </p:spPr>
      </p:pic>
      <p:pic>
        <p:nvPicPr>
          <p:cNvPr id="8" name="Logo" descr="Afbeelding met voedsel, tekening&#10;&#10;Automatisch gegenereerde beschrijving">
            <a:extLst>
              <a:ext uri="{FF2B5EF4-FFF2-40B4-BE49-F238E27FC236}">
                <a16:creationId xmlns:a16="http://schemas.microsoft.com/office/drawing/2014/main" id="{8D69FE78-D38A-4BB2-B312-79ADE54F020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25" y="0"/>
            <a:ext cx="2734062" cy="114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4" r:id="rId6"/>
    <p:sldLayoutId id="2147483655" r:id="rId7"/>
    <p:sldLayoutId id="2147483659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>
            <a:extLst>
              <a:ext uri="{FF2B5EF4-FFF2-40B4-BE49-F238E27FC236}">
                <a16:creationId xmlns:a16="http://schemas.microsoft.com/office/drawing/2014/main" id="{065177DC-ECE6-4363-BF98-9E500BDB03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CD70B8-B670-45CA-97B4-E142B73B6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9538" y="4716419"/>
            <a:ext cx="7561064" cy="307777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Evidence-informed educational innovation</a:t>
            </a:r>
            <a:br>
              <a:rPr lang="en-US" dirty="0"/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Take the step towards well founded educational development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725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501182"/>
            <a:ext cx="9093776" cy="439129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game: How is it possible that these students fail the subject?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1454099" y="1940311"/>
            <a:ext cx="10066389" cy="11586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222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 core principles of our field labs: the step-by-step (grounded) approach.</a:t>
            </a:r>
            <a:endParaRPr lang="nl-NL" dirty="0"/>
          </a:p>
          <a:p>
            <a:pPr marL="4222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The case study of a group of students who fail a subject.</a:t>
            </a:r>
          </a:p>
          <a:p>
            <a:pPr marL="4222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Let’s delve into this case!</a:t>
            </a:r>
          </a:p>
        </p:txBody>
      </p:sp>
    </p:spTree>
    <p:extLst>
      <p:ext uri="{BB962C8B-B14F-4D97-AF65-F5344CB8AC3E}">
        <p14:creationId xmlns:p14="http://schemas.microsoft.com/office/powerpoint/2010/main" val="330777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501183"/>
            <a:ext cx="7297784" cy="375158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Delve into the case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1568452" y="1876341"/>
            <a:ext cx="90930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are a teacher of first year Bachelor's students of Law. It is striking that many 'good active' students fail the presentation. This was also the case last year. What </a:t>
            </a:r>
            <a:r>
              <a:rPr lang="en-GB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ould be the reason behin</a:t>
            </a:r>
            <a:r>
              <a:rPr lang="en-GB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 this</a:t>
            </a:r>
            <a:r>
              <a:rPr lang="en-GB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endParaRPr lang="en-GB" sz="2400" dirty="0">
              <a:solidFill>
                <a:srgbClr val="20212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solidFill>
                <a:srgbClr val="20212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u="sng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*Disclaimer</a:t>
            </a:r>
            <a:r>
              <a:rPr lang="en-GB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              = </a:t>
            </a:r>
            <a:endParaRPr lang="en-GB" sz="1800" dirty="0"/>
          </a:p>
        </p:txBody>
      </p:sp>
      <p:pic>
        <p:nvPicPr>
          <p:cNvPr id="2" name="Graphic 1" descr="Mannelijk profiel met effen opvulling">
            <a:extLst>
              <a:ext uri="{FF2B5EF4-FFF2-40B4-BE49-F238E27FC236}">
                <a16:creationId xmlns:a16="http://schemas.microsoft.com/office/drawing/2014/main" id="{D3A24314-965F-007B-6A34-15D86233D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46253" y="3934150"/>
            <a:ext cx="957527" cy="957527"/>
          </a:xfrm>
          <a:prstGeom prst="rect">
            <a:avLst/>
          </a:prstGeom>
        </p:spPr>
      </p:pic>
      <p:pic>
        <p:nvPicPr>
          <p:cNvPr id="3" name="Graphic 2" descr="Kinderen met effen opvulling">
            <a:extLst>
              <a:ext uri="{FF2B5EF4-FFF2-40B4-BE49-F238E27FC236}">
                <a16:creationId xmlns:a16="http://schemas.microsoft.com/office/drawing/2014/main" id="{5C4AE9FB-56CD-BAD5-1DDF-018189DC14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3096" y="3739339"/>
            <a:ext cx="1347148" cy="13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0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744DB3C-016C-7268-A724-3067041929FC}"/>
              </a:ext>
            </a:extLst>
          </p:cNvPr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37" y="1530580"/>
            <a:ext cx="7297784" cy="37515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1: Initial judgement based on gut feeling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3505238" y="2164751"/>
            <a:ext cx="7654852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have not yet received any evidence, but only a general idea of the case.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Formulate your first hypothesis based on your own gut feeling.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do you think the students failed this subject?</a:t>
            </a:r>
          </a:p>
        </p:txBody>
      </p:sp>
      <p:pic>
        <p:nvPicPr>
          <p:cNvPr id="3" name="Tijdelijke aanduiding voor inhoud 5">
            <a:extLst>
              <a:ext uri="{FF2B5EF4-FFF2-40B4-BE49-F238E27FC236}">
                <a16:creationId xmlns:a16="http://schemas.microsoft.com/office/drawing/2014/main" id="{D5E514C2-A477-70B1-219B-E550E75AC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96664C06-F101-0FE5-5468-346AFEAA9E5A}"/>
              </a:ext>
            </a:extLst>
          </p:cNvPr>
          <p:cNvSpPr/>
          <p:nvPr/>
        </p:nvSpPr>
        <p:spPr>
          <a:xfrm>
            <a:off x="7911564" y="5761454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latin typeface="Verdana" charset="0"/>
                <a:ea typeface="Verdana" charset="0"/>
                <a:cs typeface="Verdana" charset="0"/>
              </a:rPr>
              <a:t>HYPOTHESIS 1</a:t>
            </a:r>
          </a:p>
        </p:txBody>
      </p:sp>
    </p:spTree>
    <p:extLst>
      <p:ext uri="{BB962C8B-B14F-4D97-AF65-F5344CB8AC3E}">
        <p14:creationId xmlns:p14="http://schemas.microsoft.com/office/powerpoint/2010/main" val="1436818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744DB3C-016C-7268-A724-3067041929FC}"/>
              </a:ext>
            </a:extLst>
          </p:cNvPr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37" y="1530580"/>
            <a:ext cx="7297784" cy="37515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2: First evidence-based adjustment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3505237" y="2019474"/>
            <a:ext cx="7654852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piece of ‘evidence</a:t>
            </a:r>
            <a:r>
              <a:rPr lang="en-GB" sz="20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Don’t</a:t>
            </a: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share your evidence with your neighbours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Formulate your second hypothesis based on the information on your evidence sheet.</a:t>
            </a:r>
          </a:p>
        </p:txBody>
      </p:sp>
      <p:pic>
        <p:nvPicPr>
          <p:cNvPr id="3" name="Tijdelijke aanduiding voor inhoud 5">
            <a:extLst>
              <a:ext uri="{FF2B5EF4-FFF2-40B4-BE49-F238E27FC236}">
                <a16:creationId xmlns:a16="http://schemas.microsoft.com/office/drawing/2014/main" id="{D5E514C2-A477-70B1-219B-E550E75AC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96664C06-F101-0FE5-5468-346AFEAA9E5A}"/>
              </a:ext>
            </a:extLst>
          </p:cNvPr>
          <p:cNvSpPr/>
          <p:nvPr/>
        </p:nvSpPr>
        <p:spPr>
          <a:xfrm>
            <a:off x="7911564" y="5761454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latin typeface="Verdana" charset="0"/>
                <a:ea typeface="Verdana" charset="0"/>
                <a:cs typeface="Verdana" charset="0"/>
              </a:rPr>
              <a:t>HYPOTHESIS 2</a:t>
            </a:r>
          </a:p>
        </p:txBody>
      </p:sp>
    </p:spTree>
    <p:extLst>
      <p:ext uri="{BB962C8B-B14F-4D97-AF65-F5344CB8AC3E}">
        <p14:creationId xmlns:p14="http://schemas.microsoft.com/office/powerpoint/2010/main" val="166970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744DB3C-016C-7268-A724-3067041929FC}"/>
              </a:ext>
            </a:extLst>
          </p:cNvPr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37" y="1530580"/>
            <a:ext cx="7297784" cy="37515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3: Second adjustment based on combined evidence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3505237" y="2294443"/>
            <a:ext cx="7654852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 a duo with the person sitting next to you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Compare your evidence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necessary, formulate a new hypothesis based on the information on your evidence sheets</a:t>
            </a:r>
          </a:p>
        </p:txBody>
      </p:sp>
      <p:pic>
        <p:nvPicPr>
          <p:cNvPr id="3" name="Tijdelijke aanduiding voor inhoud 5">
            <a:extLst>
              <a:ext uri="{FF2B5EF4-FFF2-40B4-BE49-F238E27FC236}">
                <a16:creationId xmlns:a16="http://schemas.microsoft.com/office/drawing/2014/main" id="{D5E514C2-A477-70B1-219B-E550E75AC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96664C06-F101-0FE5-5468-346AFEAA9E5A}"/>
              </a:ext>
            </a:extLst>
          </p:cNvPr>
          <p:cNvSpPr/>
          <p:nvPr/>
        </p:nvSpPr>
        <p:spPr>
          <a:xfrm>
            <a:off x="7911564" y="5761454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latin typeface="Verdana" charset="0"/>
                <a:ea typeface="Verdana" charset="0"/>
                <a:cs typeface="Verdana" charset="0"/>
              </a:rPr>
              <a:t>HYPOTHESIS 3</a:t>
            </a:r>
          </a:p>
        </p:txBody>
      </p:sp>
    </p:spTree>
    <p:extLst>
      <p:ext uri="{BB962C8B-B14F-4D97-AF65-F5344CB8AC3E}">
        <p14:creationId xmlns:p14="http://schemas.microsoft.com/office/powerpoint/2010/main" val="1433864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A744DB3C-016C-7268-A724-3067041929FC}"/>
              </a:ext>
            </a:extLst>
          </p:cNvPr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37" y="1530580"/>
            <a:ext cx="7297784" cy="37515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 4: Third adjustment based on combined evidence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3505237" y="2294443"/>
            <a:ext cx="76548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Share your evidence and hypotheses with everyone at the table.</a:t>
            </a:r>
          </a:p>
          <a:p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everything you've learned about the case:</a:t>
            </a:r>
          </a:p>
          <a:p>
            <a:pPr marL="594248" lvl="1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you think happened?</a:t>
            </a:r>
          </a:p>
          <a:p>
            <a:pPr marL="594248" lvl="1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what extent did your hypothesis change as you received/combined more evidence?</a:t>
            </a:r>
          </a:p>
          <a:p>
            <a:pPr marL="594248" lvl="1" indent="-3429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 your professional judgment consistent with your gut feeling?</a:t>
            </a:r>
          </a:p>
        </p:txBody>
      </p:sp>
      <p:pic>
        <p:nvPicPr>
          <p:cNvPr id="3" name="Tijdelijke aanduiding voor inhoud 5">
            <a:extLst>
              <a:ext uri="{FF2B5EF4-FFF2-40B4-BE49-F238E27FC236}">
                <a16:creationId xmlns:a16="http://schemas.microsoft.com/office/drawing/2014/main" id="{D5E514C2-A477-70B1-219B-E550E75AC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4" name="Afgeronde rechthoek 3">
            <a:extLst>
              <a:ext uri="{FF2B5EF4-FFF2-40B4-BE49-F238E27FC236}">
                <a16:creationId xmlns:a16="http://schemas.microsoft.com/office/drawing/2014/main" id="{96664C06-F101-0FE5-5468-346AFEAA9E5A}"/>
              </a:ext>
            </a:extLst>
          </p:cNvPr>
          <p:cNvSpPr/>
          <p:nvPr/>
        </p:nvSpPr>
        <p:spPr>
          <a:xfrm>
            <a:off x="7911564" y="5761454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latin typeface="Verdana" charset="0"/>
                <a:ea typeface="Verdana" charset="0"/>
                <a:cs typeface="Verdana" charset="0"/>
              </a:rPr>
              <a:t>FINAL HYPOTHESIS</a:t>
            </a:r>
          </a:p>
        </p:txBody>
      </p:sp>
    </p:spTree>
    <p:extLst>
      <p:ext uri="{BB962C8B-B14F-4D97-AF65-F5344CB8AC3E}">
        <p14:creationId xmlns:p14="http://schemas.microsoft.com/office/powerpoint/2010/main" val="1041320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757EBB1-9A69-E66B-CF86-34BC7CFB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999" y="1501182"/>
            <a:ext cx="7844839" cy="416827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Reflection on the game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3BADC4B-2DD3-1F58-D3AF-0FE6255F56D5}"/>
              </a:ext>
            </a:extLst>
          </p:cNvPr>
          <p:cNvSpPr txBox="1"/>
          <p:nvPr/>
        </p:nvSpPr>
        <p:spPr>
          <a:xfrm>
            <a:off x="1454099" y="1918009"/>
            <a:ext cx="10066389" cy="319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Complexity: multiple (f)actors!</a:t>
            </a: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The importance of an evidence-informed step-by-step approach!</a:t>
            </a:r>
          </a:p>
          <a:p>
            <a:pPr marL="610759" lvl="2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Scientific research</a:t>
            </a:r>
          </a:p>
          <a:p>
            <a:pPr marL="610759" lvl="2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Practical experiences</a:t>
            </a:r>
          </a:p>
          <a:p>
            <a:pPr marL="610759" lvl="2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Study data</a:t>
            </a: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GB" sz="2000" dirty="0">
                <a:latin typeface="Calibri"/>
                <a:ea typeface="Calibri" charset="0"/>
                <a:cs typeface="Calibri"/>
                <a:sym typeface="Wingdings"/>
              </a:rPr>
              <a:t>Confirmation bias </a:t>
            </a:r>
            <a:endParaRPr lang="en-GB" sz="2000" dirty="0">
              <a:latin typeface="Calibri" charset="0"/>
              <a:ea typeface="Calibri" charset="0"/>
              <a:cs typeface="Calibri" charset="0"/>
              <a:sym typeface="Wingdings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54998958"/>
      </p:ext>
    </p:extLst>
  </p:cSld>
  <p:clrMapOvr>
    <a:masterClrMapping/>
  </p:clrMapOvr>
</p:sld>
</file>

<file path=ppt/theme/theme1.xml><?xml version="1.0" encoding="utf-8"?>
<a:theme xmlns:a="http://schemas.openxmlformats.org/drawingml/2006/main" name="Acceleration plan">
  <a:themeElements>
    <a:clrScheme name="VP A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BD081C"/>
      </a:accent2>
      <a:accent3>
        <a:srgbClr val="0DAA8D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leration plan  - general.potx" id="{37AC91BB-31DD-461F-8DB9-CF68F604B2C0}" vid="{5BC5D546-4330-42D1-81F9-08135DCAE2C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e1e3cd-b238-4288-ace8-8da4e865cf0a" xsi:nil="true"/>
    <lcf76f155ced4ddcb4097134ff3c332f xmlns="d8e52e45-1542-4286-9132-8ad19c728e0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60DC3B2F14CC468856C357B6905CFC" ma:contentTypeVersion="13" ma:contentTypeDescription="Een nieuw document maken." ma:contentTypeScope="" ma:versionID="00d9f61d6ab9c118f7b033ce7145d1bc">
  <xsd:schema xmlns:xsd="http://www.w3.org/2001/XMLSchema" xmlns:xs="http://www.w3.org/2001/XMLSchema" xmlns:p="http://schemas.microsoft.com/office/2006/metadata/properties" xmlns:ns2="d8e52e45-1542-4286-9132-8ad19c728e08" xmlns:ns3="93e1e3cd-b238-4288-ace8-8da4e865cf0a" targetNamespace="http://schemas.microsoft.com/office/2006/metadata/properties" ma:root="true" ma:fieldsID="a854d9dd6b9704b8fd4b78d884ec3809" ns2:_="" ns3:_="">
    <xsd:import namespace="d8e52e45-1542-4286-9132-8ad19c728e08"/>
    <xsd:import namespace="93e1e3cd-b238-4288-ace8-8da4e865cf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e52e45-1542-4286-9132-8ad19c728e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Afbeeldingtags" ma:readOnly="false" ma:fieldId="{5cf76f15-5ced-4ddc-b409-7134ff3c332f}" ma:taxonomyMulti="true" ma:sspId="3e192ce0-c5ca-4d88-9667-94490d92b8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e1e3cd-b238-4288-ace8-8da4e865cf0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78acdc3f-893b-49fa-9390-955ec4cbfd27}" ma:internalName="TaxCatchAll" ma:showField="CatchAllData" ma:web="93e1e3cd-b238-4288-ace8-8da4e865cf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4BC788-06DA-4BD4-957D-06AD24BF2B9C}">
  <ds:schemaRefs>
    <ds:schemaRef ds:uri="d8e52e45-1542-4286-9132-8ad19c728e08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93e1e3cd-b238-4288-ace8-8da4e865cf0a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F4B4580-0DA0-46C5-90A5-4A925A83C1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299BE2-E5FE-4303-B558-59B33C6453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e52e45-1542-4286-9132-8ad19c728e08"/>
    <ds:schemaRef ds:uri="93e1e3cd-b238-4288-ace8-8da4e865cf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Acceleration plan  - general</Template>
  <TotalTime>123</TotalTime>
  <Words>322</Words>
  <Application>Microsoft Office PowerPoint</Application>
  <PresentationFormat>Aangepast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Acceleration plan</vt:lpstr>
      <vt:lpstr>Evidence-informed educational innovation Take the step towards well founded educational development</vt:lpstr>
      <vt:lpstr>The game: How is it possible that these students fail the subject?</vt:lpstr>
      <vt:lpstr>Delve into the case</vt:lpstr>
      <vt:lpstr>Step 1: Initial judgement based on gut feeling</vt:lpstr>
      <vt:lpstr>Step 2: First evidence-based adjustment</vt:lpstr>
      <vt:lpstr>Step 3: Second adjustment based on combined evidence</vt:lpstr>
      <vt:lpstr>Step 4: Third adjustment based on combined evidence</vt:lpstr>
      <vt:lpstr>Reflection on the game</vt:lpstr>
    </vt:vector>
  </TitlesOfParts>
  <Company>Acceleration plan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Libray with icons and diagrams</dc:title>
  <dc:creator>Jukema H, Haye</dc:creator>
  <dc:description>Template by Orange Pepper_x000d_
Design by Basement Graphics_x000d_
2019-2020</dc:description>
  <cp:lastModifiedBy>Lisa Aardema</cp:lastModifiedBy>
  <cp:revision>16</cp:revision>
  <dcterms:created xsi:type="dcterms:W3CDTF">2020-01-08T14:46:09Z</dcterms:created>
  <dcterms:modified xsi:type="dcterms:W3CDTF">2022-12-07T10:49:26Z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0x0101008D60DC3B2F14CC468856C357B6905CFC</vt:lpwstr>
  </property>
  <property fmtid="{D5CDD505-2E9C-101B-9397-08002B2CF9AE}" pid="3" name="MediaServiceImageTags">
    <vt:lpwstr/>
  </property>
</Properties>
</file>