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46" r:id="rId6"/>
    <p:sldId id="356" r:id="rId7"/>
    <p:sldId id="365" r:id="rId8"/>
    <p:sldId id="349" r:id="rId9"/>
    <p:sldId id="366" r:id="rId10"/>
    <p:sldId id="350" r:id="rId11"/>
    <p:sldId id="357" r:id="rId12"/>
    <p:sldId id="354" r:id="rId13"/>
    <p:sldId id="358" r:id="rId14"/>
    <p:sldId id="302" r:id="rId15"/>
    <p:sldId id="347" r:id="rId16"/>
    <p:sldId id="355" r:id="rId17"/>
    <p:sldId id="363" r:id="rId18"/>
    <p:sldId id="359" r:id="rId19"/>
    <p:sldId id="360" r:id="rId20"/>
    <p:sldId id="361" r:id="rId21"/>
    <p:sldId id="362" r:id="rId22"/>
    <p:sldId id="353" r:id="rId23"/>
    <p:sldId id="351" r:id="rId24"/>
    <p:sldId id="280" r:id="rId25"/>
  </p:sldIdLst>
  <p:sldSz cx="11520488" cy="6480175"/>
  <p:notesSz cx="6858000" cy="9144000"/>
  <p:defaultTextStyle>
    <a:defPPr>
      <a:defRPr lang="nl-NL"/>
    </a:defPPr>
    <a:lvl1pPr marL="0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1pPr>
    <a:lvl2pPr marL="251348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2pPr>
    <a:lvl3pPr marL="502697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3pPr>
    <a:lvl4pPr marL="754045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4pPr>
    <a:lvl5pPr marL="1005393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5pPr>
    <a:lvl6pPr marL="1256743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6pPr>
    <a:lvl7pPr marL="1508091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7pPr>
    <a:lvl8pPr marL="1759439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8pPr>
    <a:lvl9pPr marL="2010788" algn="l" defTabSz="502697" rtl="0" eaLnBrk="1" latinLnBrk="0" hangingPunct="1">
      <a:defRPr sz="9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AF3"/>
    <a:srgbClr val="B8E1FA"/>
    <a:srgbClr val="BADBF5"/>
    <a:srgbClr val="BBDBF2"/>
    <a:srgbClr val="001E28"/>
    <a:srgbClr val="BD081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7A1EE-8BCB-4187-B3C2-77688B0E0774}" v="132" dt="2022-03-15T16:09:38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89" autoAdjust="0"/>
  </p:normalViewPr>
  <p:slideViewPr>
    <p:cSldViewPr snapToGrid="0">
      <p:cViewPr varScale="1">
        <p:scale>
          <a:sx n="147" d="100"/>
          <a:sy n="147" d="100"/>
        </p:scale>
        <p:origin x="2132" y="9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9C6342F-8A37-41EC-A688-72A5A4BA0C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D2254A-F78C-4762-8CF1-4DA70B23F9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4CFC-BAB7-4A9F-9D65-405C6616ABBB}" type="datetimeFigureOut">
              <a:rPr lang="nl-NL" smtClean="0"/>
              <a:t>19-4-2022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06211A-CF77-48BB-ABD3-B24B6408CD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0661F1-6F27-460A-9614-FFBC3F389C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619A-12AB-4A91-8A49-F6EF5FCE2E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60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F7E3B58D-361B-4837-84B9-18D71FD99E2F}" type="datetimeFigureOut">
              <a:rPr lang="nl-NL" smtClean="0"/>
              <a:pPr/>
              <a:t>19-4-2022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E48BA3D-0680-485F-9882-A8DAC8FEA3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3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1pPr>
    <a:lvl2pPr marL="251348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2pPr>
    <a:lvl3pPr marL="502697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3pPr>
    <a:lvl4pPr marL="754045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4pPr>
    <a:lvl5pPr marL="1005393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5pPr>
    <a:lvl6pPr marL="1256743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6pPr>
    <a:lvl7pPr marL="1508091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7pPr>
    <a:lvl8pPr marL="1759439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8pPr>
    <a:lvl9pPr marL="2010788" algn="l" defTabSz="502697" rtl="0" eaLnBrk="1" latinLnBrk="0" hangingPunct="1">
      <a:defRPr sz="6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Deelnemende hybride leeromgevingen:</a:t>
            </a:r>
          </a:p>
          <a:p>
            <a:r>
              <a:rPr lang="en-US" b="0" i="0" dirty="0">
                <a:solidFill>
                  <a:srgbClr val="1E2328"/>
                </a:solidFill>
                <a:effectLst/>
                <a:latin typeface="Univers Next W02"/>
              </a:rPr>
              <a:t>UT: TKI DINALOG </a:t>
            </a:r>
            <a:r>
              <a:rPr lang="en-US" b="0" i="0" dirty="0" err="1">
                <a:solidFill>
                  <a:srgbClr val="1E2328"/>
                </a:solidFill>
                <a:effectLst/>
                <a:latin typeface="Univers Next W02"/>
              </a:rPr>
              <a:t>onderzoeksproject</a:t>
            </a:r>
            <a:r>
              <a:rPr lang="en-US" b="0" i="0" dirty="0">
                <a:solidFill>
                  <a:srgbClr val="1E2328"/>
                </a:solidFill>
                <a:effectLst/>
                <a:latin typeface="Univers Next W02"/>
              </a:rPr>
              <a:t> Industry 4.0 driven Supply Chain Coordination for SMEs</a:t>
            </a:r>
          </a:p>
          <a:p>
            <a:r>
              <a:rPr lang="en-US" b="0" i="0" dirty="0" err="1">
                <a:solidFill>
                  <a:srgbClr val="1E2328"/>
                </a:solidFill>
                <a:effectLst/>
                <a:latin typeface="Univers Next W02"/>
              </a:rPr>
              <a:t>HvA</a:t>
            </a:r>
            <a:r>
              <a:rPr lang="en-US" b="0" i="0" dirty="0">
                <a:solidFill>
                  <a:srgbClr val="1E2328"/>
                </a:solidFill>
                <a:effectLst/>
                <a:latin typeface="Univers Next W02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Society School</a:t>
            </a:r>
            <a:endParaRPr lang="en-US" sz="1800" b="0" i="0" dirty="0">
              <a:solidFill>
                <a:srgbClr val="1E2328"/>
              </a:solidFill>
              <a:effectLst/>
              <a:latin typeface="Univers Next W0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i="0" dirty="0">
                <a:solidFill>
                  <a:srgbClr val="1E2328"/>
                </a:solidFill>
                <a:effectLst/>
                <a:latin typeface="Univers Next W02"/>
                <a:cs typeface="Calibri" panose="020F0502020204030204" pitchFamily="34" charset="0"/>
              </a:rPr>
              <a:t>Saxion: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42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49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Deelnemende hybride leeromgevingen:</a:t>
            </a:r>
          </a:p>
          <a:p>
            <a:r>
              <a:rPr lang="en-US" b="0" i="0" dirty="0">
                <a:solidFill>
                  <a:srgbClr val="1E2328"/>
                </a:solidFill>
                <a:effectLst/>
                <a:latin typeface="Univers Next W02"/>
              </a:rPr>
              <a:t>UT: TKI DINALOG </a:t>
            </a:r>
            <a:r>
              <a:rPr lang="en-US" b="0" i="0" dirty="0" err="1">
                <a:solidFill>
                  <a:srgbClr val="1E2328"/>
                </a:solidFill>
                <a:effectLst/>
                <a:latin typeface="Univers Next W02"/>
              </a:rPr>
              <a:t>onderzoeksproject</a:t>
            </a:r>
            <a:r>
              <a:rPr lang="en-US" b="0" i="0" dirty="0">
                <a:solidFill>
                  <a:srgbClr val="1E2328"/>
                </a:solidFill>
                <a:effectLst/>
                <a:latin typeface="Univers Next W02"/>
              </a:rPr>
              <a:t> Industry 4.0 driven Supply Chain Coordination for SMEs</a:t>
            </a:r>
          </a:p>
          <a:p>
            <a:r>
              <a:rPr lang="en-US" b="0" i="0" dirty="0" err="1">
                <a:solidFill>
                  <a:srgbClr val="1E2328"/>
                </a:solidFill>
                <a:effectLst/>
                <a:latin typeface="Univers Next W02"/>
              </a:rPr>
              <a:t>HvA</a:t>
            </a:r>
            <a:r>
              <a:rPr lang="en-US" b="0" i="0" dirty="0">
                <a:solidFill>
                  <a:srgbClr val="1E2328"/>
                </a:solidFill>
                <a:effectLst/>
                <a:latin typeface="Univers Next W02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Society School</a:t>
            </a:r>
            <a:endParaRPr lang="en-US" sz="1800" b="0" i="0" dirty="0">
              <a:solidFill>
                <a:srgbClr val="1E2328"/>
              </a:solidFill>
              <a:effectLst/>
              <a:latin typeface="Univers Next W0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i="0" dirty="0">
                <a:solidFill>
                  <a:srgbClr val="1E2328"/>
                </a:solidFill>
                <a:effectLst/>
                <a:latin typeface="Univers Next W02"/>
                <a:cs typeface="Calibri" panose="020F0502020204030204" pitchFamily="34" charset="0"/>
              </a:rPr>
              <a:t>Saxion: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36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34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02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12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15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70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50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BA3D-0680-485F-9882-A8DAC8FEA35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oto" descr="Afbeelding met lucht&#10;&#10;Automatisch gegenereerde beschrijving">
            <a:extLst>
              <a:ext uri="{FF2B5EF4-FFF2-40B4-BE49-F238E27FC236}">
                <a16:creationId xmlns:a16="http://schemas.microsoft.com/office/drawing/2014/main" id="{7BAFF611-4C9D-404C-AABE-EF78839E7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20488" cy="4572000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50B04124-1E68-4203-A398-300DE8A9B0B3}"/>
              </a:ext>
            </a:extLst>
          </p:cNvPr>
          <p:cNvGrpSpPr/>
          <p:nvPr userDrawn="1"/>
        </p:nvGrpSpPr>
        <p:grpSpPr>
          <a:xfrm>
            <a:off x="-2400101" y="1834107"/>
            <a:ext cx="2280676" cy="2940113"/>
            <a:chOff x="-2172832" y="1897500"/>
            <a:chExt cx="2046443" cy="3111536"/>
          </a:xfrm>
        </p:grpSpPr>
        <p:sp>
          <p:nvSpPr>
            <p:cNvPr id="16" name="Toelichting 2">
              <a:extLst>
                <a:ext uri="{FF2B5EF4-FFF2-40B4-BE49-F238E27FC236}">
                  <a16:creationId xmlns:a16="http://schemas.microsoft.com/office/drawing/2014/main" id="{EF5FCD81-6E8D-44ED-B3BB-3D7A2722A3CE}"/>
                </a:ext>
              </a:extLst>
            </p:cNvPr>
            <p:cNvSpPr txBox="1"/>
            <p:nvPr userDrawn="1"/>
          </p:nvSpPr>
          <p:spPr>
            <a:xfrm>
              <a:off x="-2172832" y="1897500"/>
              <a:ext cx="2046443" cy="23289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100" b="1" baseline="0" noProof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Nieuwe dia</a:t>
              </a:r>
              <a:endParaRPr lang="nl-NL" sz="1100" baseline="0" noProof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Klik op de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Start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-tab </a:t>
              </a:r>
              <a:r>
                <a:rPr lang="nl-NL" sz="1100" u="sng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 het tekstje onder 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het pictogram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Nieuwe dia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100" b="1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100" b="1" baseline="0" noProof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100" b="1" baseline="0" noProof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="1" baseline="0" noProof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r>
                <a:rPr lang="nl-NL" sz="1100" b="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Klik op de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Start</a:t>
              </a:r>
              <a:r>
                <a:rPr lang="nl-NL" sz="1100" b="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-tab op Indeling:</a:t>
              </a:r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EC14DE48-4F0E-43EC-B736-6BEEB06E65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18975" y="2616530"/>
              <a:ext cx="514351" cy="914400"/>
            </a:xfrm>
            <a:prstGeom prst="rect">
              <a:avLst/>
            </a:prstGeom>
          </p:spPr>
        </p:pic>
        <p:sp>
          <p:nvSpPr>
            <p:cNvPr id="18" name="Pijl: links 17">
              <a:extLst>
                <a:ext uri="{FF2B5EF4-FFF2-40B4-BE49-F238E27FC236}">
                  <a16:creationId xmlns:a16="http://schemas.microsoft.com/office/drawing/2014/main" id="{BEFD3151-502C-4722-9080-A1720BC9EAF8}"/>
                </a:ext>
              </a:extLst>
            </p:cNvPr>
            <p:cNvSpPr/>
            <p:nvPr userDrawn="1"/>
          </p:nvSpPr>
          <p:spPr>
            <a:xfrm>
              <a:off x="-1222425" y="3250569"/>
              <a:ext cx="514350" cy="18107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>
                <a:solidFill>
                  <a:schemeClr val="tx1"/>
                </a:solidFill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24130D00-8AA9-4DA1-8F00-36B2187743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728898" y="4711856"/>
              <a:ext cx="1012945" cy="297180"/>
            </a:xfrm>
            <a:prstGeom prst="rect">
              <a:avLst/>
            </a:prstGeom>
          </p:spPr>
        </p:pic>
      </p:grpSp>
      <p:sp>
        <p:nvSpPr>
          <p:cNvPr id="9" name="Ondertitel 2">
            <a:extLst>
              <a:ext uri="{FF2B5EF4-FFF2-40B4-BE49-F238E27FC236}">
                <a16:creationId xmlns:a16="http://schemas.microsoft.com/office/drawing/2014/main" id="{AB3B2324-3100-4DED-93B6-5E41FD68E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000" y="6300175"/>
            <a:ext cx="180000" cy="180000"/>
          </a:xfrm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392677B-CB39-4E48-BA04-ED626FC0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036" y="5199745"/>
            <a:ext cx="7561064" cy="307777"/>
          </a:xfrm>
        </p:spPr>
        <p:txBody>
          <a:bodyPr anchor="t" anchorCtr="0">
            <a:noAutofit/>
          </a:bodyPr>
          <a:lstStyle>
            <a:lvl1pPr algn="l">
              <a:defRPr sz="2000" b="0">
                <a:latin typeface="Montserrat Light" panose="000004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Rode driehoek">
            <a:extLst>
              <a:ext uri="{FF2B5EF4-FFF2-40B4-BE49-F238E27FC236}">
                <a16:creationId xmlns:a16="http://schemas.microsoft.com/office/drawing/2014/main" id="{FE5D321D-E22B-4B4F-A480-8B7DF4599CCF}"/>
              </a:ext>
            </a:extLst>
          </p:cNvPr>
          <p:cNvSpPr/>
          <p:nvPr userDrawn="1"/>
        </p:nvSpPr>
        <p:spPr>
          <a:xfrm rot="5400000">
            <a:off x="2691235" y="4153327"/>
            <a:ext cx="926309" cy="92069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ointer" descr="Afbeelding met object, klok&#10;&#10;Automatisch gegenereerde beschrijving">
            <a:extLst>
              <a:ext uri="{FF2B5EF4-FFF2-40B4-BE49-F238E27FC236}">
                <a16:creationId xmlns:a16="http://schemas.microsoft.com/office/drawing/2014/main" id="{8D6AD518-0E50-4DC6-A2B6-28BE1255E4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88" y="448919"/>
            <a:ext cx="4464000" cy="3766225"/>
          </a:xfrm>
          <a:prstGeom prst="rect">
            <a:avLst/>
          </a:prstGeom>
        </p:spPr>
      </p:pic>
      <p:sp>
        <p:nvSpPr>
          <p:cNvPr id="20" name="Witte driehoek">
            <a:extLst>
              <a:ext uri="{FF2B5EF4-FFF2-40B4-BE49-F238E27FC236}">
                <a16:creationId xmlns:a16="http://schemas.microsoft.com/office/drawing/2014/main" id="{D647AE62-43DF-4606-B6E4-03146F5E5431}"/>
              </a:ext>
            </a:extLst>
          </p:cNvPr>
          <p:cNvSpPr/>
          <p:nvPr userDrawn="1"/>
        </p:nvSpPr>
        <p:spPr>
          <a:xfrm rot="16200000">
            <a:off x="10596986" y="3817020"/>
            <a:ext cx="926309" cy="9206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9EEDF8B-8BA4-4982-9951-D6814CAB62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98410"/>
            <a:ext cx="7478283" cy="16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4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096" y="4536123"/>
            <a:ext cx="6912293" cy="536014"/>
          </a:xfrm>
        </p:spPr>
        <p:txBody>
          <a:bodyPr anchor="b">
            <a:noAutofit/>
          </a:bodyPr>
          <a:lstStyle>
            <a:lvl1pPr algn="l">
              <a:defRPr sz="252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8096" y="580016"/>
            <a:ext cx="6912293" cy="3888105"/>
          </a:xfrm>
        </p:spPr>
        <p:txBody>
          <a:bodyPr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8096" y="5072137"/>
            <a:ext cx="6912293" cy="760021"/>
          </a:xfrm>
        </p:spPr>
        <p:txBody>
          <a:bodyPr/>
          <a:lstStyle>
            <a:lvl1pPr marL="0" indent="0">
              <a:buNone/>
              <a:defRPr sz="1764"/>
            </a:lvl1pPr>
            <a:lvl2pPr marL="576026" indent="0">
              <a:buNone/>
              <a:defRPr sz="1512"/>
            </a:lvl2pPr>
            <a:lvl3pPr marL="1152053" indent="0">
              <a:buNone/>
              <a:defRPr sz="1260"/>
            </a:lvl3pPr>
            <a:lvl4pPr marL="1728079" indent="0">
              <a:buNone/>
              <a:defRPr sz="1134"/>
            </a:lvl4pPr>
            <a:lvl5pPr marL="2304105" indent="0">
              <a:buNone/>
              <a:defRPr sz="1134"/>
            </a:lvl5pPr>
            <a:lvl6pPr marL="2880131" indent="0">
              <a:buNone/>
              <a:defRPr sz="1134"/>
            </a:lvl6pPr>
            <a:lvl7pPr marL="3456158" indent="0">
              <a:buNone/>
              <a:defRPr sz="1134"/>
            </a:lvl7pPr>
            <a:lvl8pPr marL="4032184" indent="0">
              <a:buNone/>
              <a:defRPr sz="1134"/>
            </a:lvl8pPr>
            <a:lvl9pPr marL="4608210" indent="0">
              <a:buNone/>
              <a:defRPr sz="1134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472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4FF8-900C-4A1C-A50E-422D6923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1969016"/>
            <a:ext cx="7297784" cy="37515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D82EB-A068-41A9-80F3-33E95015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00" y="2607038"/>
            <a:ext cx="7297784" cy="3143736"/>
          </a:xfrm>
        </p:spPr>
        <p:txBody>
          <a:bodyPr/>
          <a:lstStyle>
            <a:lvl1pPr marL="180000" indent="-180000">
              <a:defRPr/>
            </a:lvl1pPr>
            <a:lvl2pPr marL="360000" indent="-180000">
              <a:defRPr/>
            </a:lvl2pPr>
            <a:lvl3pPr marL="540000" indent="-180000"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78D79FC-5281-4F61-9BAE-09B9E965C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5763" y="1271567"/>
            <a:ext cx="958129" cy="200055"/>
          </a:xfrm>
          <a:solidFill>
            <a:schemeClr val="bg1"/>
          </a:solidFill>
        </p:spPr>
        <p:txBody>
          <a:bodyPr wrap="none" rIns="144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nl-NL"/>
              <a:t>[zonetitel]</a:t>
            </a:r>
          </a:p>
        </p:txBody>
      </p:sp>
      <p:grpSp>
        <p:nvGrpSpPr>
          <p:cNvPr id="5" name="Info">
            <a:extLst>
              <a:ext uri="{FF2B5EF4-FFF2-40B4-BE49-F238E27FC236}">
                <a16:creationId xmlns:a16="http://schemas.microsoft.com/office/drawing/2014/main" id="{A68A2134-5BA4-490F-91FF-B8AEF48C907C}"/>
              </a:ext>
            </a:extLst>
          </p:cNvPr>
          <p:cNvGrpSpPr/>
          <p:nvPr userDrawn="1"/>
        </p:nvGrpSpPr>
        <p:grpSpPr>
          <a:xfrm>
            <a:off x="-2749208" y="1635988"/>
            <a:ext cx="2496105" cy="4726712"/>
            <a:chOff x="-2105890" y="1897502"/>
            <a:chExt cx="1979502" cy="5002302"/>
          </a:xfrm>
        </p:grpSpPr>
        <p:sp>
          <p:nvSpPr>
            <p:cNvPr id="6" name="Tekst">
              <a:extLst>
                <a:ext uri="{FF2B5EF4-FFF2-40B4-BE49-F238E27FC236}">
                  <a16:creationId xmlns:a16="http://schemas.microsoft.com/office/drawing/2014/main" id="{E151DC28-21D0-4687-8749-071757125CC1}"/>
                </a:ext>
              </a:extLst>
            </p:cNvPr>
            <p:cNvSpPr txBox="1"/>
            <p:nvPr userDrawn="1"/>
          </p:nvSpPr>
          <p:spPr>
            <a:xfrm>
              <a:off x="-2105890" y="1897502"/>
              <a:ext cx="1979502" cy="41203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100" b="1" baseline="0" noProof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Tekst opmaken</a:t>
              </a:r>
              <a:endParaRPr lang="nl-NL" sz="1100" baseline="0" noProof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In tekstkaders zijn vijf opmaakstijlen ingesteld: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bullet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streepje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pijltje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Platte tekst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Tussenkopje</a:t>
              </a: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Je kiest een stijl door </a:t>
              </a:r>
              <a:r>
                <a:rPr lang="nl-NL" sz="1100" i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aan het begin van een alinea 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of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 drukken:</a:t>
              </a:r>
            </a:p>
            <a:p>
              <a:pPr marL="226863" indent="-226863">
                <a:lnSpc>
                  <a:spcPct val="100000"/>
                </a:lnSpc>
                <a:buFont typeface="Calibri" panose="020B0604020202020204" pitchFamily="34" charset="0"/>
                <a:buChar char="•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Met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kies je de </a:t>
              </a:r>
              <a:r>
                <a:rPr lang="nl-NL" sz="1100" u="sng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volgende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tekststijl.</a:t>
              </a:r>
            </a:p>
            <a:p>
              <a:pPr marL="226863" indent="-226863">
                <a:lnSpc>
                  <a:spcPct val="100000"/>
                </a:lnSpc>
                <a:buFont typeface="Calibri" panose="020B0604020202020204" pitchFamily="34" charset="0"/>
                <a:buChar char="•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Met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kies je de </a:t>
              </a:r>
              <a:r>
                <a:rPr lang="nl-NL" sz="1100" u="sng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vorige</a:t>
              </a: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tekststijl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100" i="0" u="none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lang="nl-NL" sz="1100" b="1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of </a:t>
              </a:r>
              <a:r>
                <a:rPr lang="nl-NL" sz="1100" b="1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100" b="1" i="0" u="none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 marL="0" marR="0" lvl="0" indent="0" algn="l" defTabSz="829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100" b="1" i="1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Tip: </a:t>
              </a:r>
              <a:r>
                <a:rPr lang="nl-NL" sz="1100" b="0" i="1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7" name="Inspringen">
              <a:extLst>
                <a:ext uri="{FF2B5EF4-FFF2-40B4-BE49-F238E27FC236}">
                  <a16:creationId xmlns:a16="http://schemas.microsoft.com/office/drawing/2014/main" id="{6C2FE7E4-3C90-4A45-B64A-7CA4071DF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02769" y="6564060"/>
              <a:ext cx="533376" cy="335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810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4FF8-900C-4A1C-A50E-422D6923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1969016"/>
            <a:ext cx="5149850" cy="37515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78D79FC-5281-4F61-9BAE-09B9E965C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5763" y="1271567"/>
            <a:ext cx="958129" cy="200055"/>
          </a:xfrm>
          <a:solidFill>
            <a:schemeClr val="bg1"/>
          </a:solidFill>
        </p:spPr>
        <p:txBody>
          <a:bodyPr wrap="none" rIns="144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nl-NL"/>
              <a:t>[zonetitel]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C22EDB-735F-4FD7-A1DF-26FBA3DDB3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5763" y="2605088"/>
            <a:ext cx="5149850" cy="31892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D3B075B-6E1B-48A9-A29C-69102DB42F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38975" y="0"/>
            <a:ext cx="4481513" cy="64801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C568622-9D0A-4CCF-A04F-D7C03FA933E6}"/>
              </a:ext>
            </a:extLst>
          </p:cNvPr>
          <p:cNvSpPr/>
          <p:nvPr userDrawn="1"/>
        </p:nvSpPr>
        <p:spPr>
          <a:xfrm>
            <a:off x="6805613" y="1339707"/>
            <a:ext cx="233362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Info">
            <a:extLst>
              <a:ext uri="{FF2B5EF4-FFF2-40B4-BE49-F238E27FC236}">
                <a16:creationId xmlns:a16="http://schemas.microsoft.com/office/drawing/2014/main" id="{96D71E14-C128-413C-AE0B-C3E66D109830}"/>
              </a:ext>
            </a:extLst>
          </p:cNvPr>
          <p:cNvGrpSpPr/>
          <p:nvPr userDrawn="1"/>
        </p:nvGrpSpPr>
        <p:grpSpPr>
          <a:xfrm>
            <a:off x="-2749208" y="1635988"/>
            <a:ext cx="2496105" cy="4726712"/>
            <a:chOff x="-2105890" y="1897502"/>
            <a:chExt cx="1979502" cy="5002302"/>
          </a:xfrm>
        </p:grpSpPr>
        <p:sp>
          <p:nvSpPr>
            <p:cNvPr id="9" name="Tekst">
              <a:extLst>
                <a:ext uri="{FF2B5EF4-FFF2-40B4-BE49-F238E27FC236}">
                  <a16:creationId xmlns:a16="http://schemas.microsoft.com/office/drawing/2014/main" id="{6A9F7C7C-F511-4F46-9A59-6CFE71FC9D24}"/>
                </a:ext>
              </a:extLst>
            </p:cNvPr>
            <p:cNvSpPr txBox="1"/>
            <p:nvPr userDrawn="1"/>
          </p:nvSpPr>
          <p:spPr>
            <a:xfrm>
              <a:off x="-2105890" y="1897502"/>
              <a:ext cx="1979502" cy="41203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100" b="1" baseline="0" noProof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Tekst opmaken</a:t>
              </a:r>
              <a:endParaRPr lang="nl-NL" sz="1100" baseline="0" noProof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In tekstkaders zijn vijf opmaakstijlen ingesteld: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bullet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streepje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pijltje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Platte tekst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Tussenkopje</a:t>
              </a: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Je kiest een stijl door </a:t>
              </a:r>
              <a:r>
                <a:rPr lang="nl-NL" sz="1100" i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aan het begin van een alinea 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of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 drukken:</a:t>
              </a:r>
            </a:p>
            <a:p>
              <a:pPr marL="226863" indent="-226863">
                <a:lnSpc>
                  <a:spcPct val="100000"/>
                </a:lnSpc>
                <a:buFont typeface="Calibri" panose="020B0604020202020204" pitchFamily="34" charset="0"/>
                <a:buChar char="•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Met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kies je de </a:t>
              </a:r>
              <a:r>
                <a:rPr lang="nl-NL" sz="1100" u="sng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volgende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tekststijl.</a:t>
              </a:r>
            </a:p>
            <a:p>
              <a:pPr marL="226863" indent="-226863">
                <a:lnSpc>
                  <a:spcPct val="100000"/>
                </a:lnSpc>
                <a:buFont typeface="Calibri" panose="020B0604020202020204" pitchFamily="34" charset="0"/>
                <a:buChar char="•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Met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kies je de </a:t>
              </a:r>
              <a:r>
                <a:rPr lang="nl-NL" sz="1100" u="sng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vorige</a:t>
              </a: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tekststijl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100" i="0" u="none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lang="nl-NL" sz="1100" b="1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of </a:t>
              </a:r>
              <a:r>
                <a:rPr lang="nl-NL" sz="1100" b="1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100" b="1" i="0" u="none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 marL="0" marR="0" lvl="0" indent="0" algn="l" defTabSz="829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100" b="1" i="1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Tip: </a:t>
              </a:r>
              <a:r>
                <a:rPr lang="nl-NL" sz="1100" b="0" i="1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12" name="Inspringen">
              <a:extLst>
                <a:ext uri="{FF2B5EF4-FFF2-40B4-BE49-F238E27FC236}">
                  <a16:creationId xmlns:a16="http://schemas.microsoft.com/office/drawing/2014/main" id="{1951671B-7A3C-4DAA-94FA-84DE648DE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02769" y="6564060"/>
              <a:ext cx="533376" cy="335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14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08720-8B2D-46D3-BBE0-F7714CAFA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921" y="1594878"/>
            <a:ext cx="4912242" cy="4125248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/>
              <a:t>[quote]</a:t>
            </a:r>
          </a:p>
        </p:txBody>
      </p:sp>
      <p:pic>
        <p:nvPicPr>
          <p:cNvPr id="8" name="Beeldmerk">
            <a:extLst>
              <a:ext uri="{FF2B5EF4-FFF2-40B4-BE49-F238E27FC236}">
                <a16:creationId xmlns:a16="http://schemas.microsoft.com/office/drawing/2014/main" id="{6404C986-8835-4E68-8C40-8023E8B70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45" y="2446382"/>
            <a:ext cx="1862332" cy="1863856"/>
          </a:xfrm>
          <a:prstGeom prst="rect">
            <a:avLst/>
          </a:prstGeom>
        </p:spPr>
      </p:pic>
      <p:sp>
        <p:nvSpPr>
          <p:cNvPr id="11" name="Afdekking">
            <a:extLst>
              <a:ext uri="{FF2B5EF4-FFF2-40B4-BE49-F238E27FC236}">
                <a16:creationId xmlns:a16="http://schemas.microsoft.com/office/drawing/2014/main" id="{9BE54BB1-9644-4BAF-AD5F-E5F18928498A}"/>
              </a:ext>
            </a:extLst>
          </p:cNvPr>
          <p:cNvSpPr/>
          <p:nvPr userDrawn="1"/>
        </p:nvSpPr>
        <p:spPr>
          <a:xfrm>
            <a:off x="1165860" y="1165860"/>
            <a:ext cx="489903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8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dekking">
            <a:extLst>
              <a:ext uri="{FF2B5EF4-FFF2-40B4-BE49-F238E27FC236}">
                <a16:creationId xmlns:a16="http://schemas.microsoft.com/office/drawing/2014/main" id="{D6491848-5857-426F-A0E0-71CC9D8D068C}"/>
              </a:ext>
            </a:extLst>
          </p:cNvPr>
          <p:cNvSpPr/>
          <p:nvPr userDrawn="1"/>
        </p:nvSpPr>
        <p:spPr>
          <a:xfrm>
            <a:off x="1165860" y="1165860"/>
            <a:ext cx="489903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Achtergrond">
            <a:extLst>
              <a:ext uri="{FF2B5EF4-FFF2-40B4-BE49-F238E27FC236}">
                <a16:creationId xmlns:a16="http://schemas.microsoft.com/office/drawing/2014/main" id="{CCB6144E-F24A-419F-9D1F-07F9AA532BE4}"/>
              </a:ext>
            </a:extLst>
          </p:cNvPr>
          <p:cNvSpPr/>
          <p:nvPr userDrawn="1"/>
        </p:nvSpPr>
        <p:spPr>
          <a:xfrm>
            <a:off x="0" y="1409700"/>
            <a:ext cx="11520488" cy="5070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08720-8B2D-46D3-BBE0-F7714CAFA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921" y="1594878"/>
            <a:ext cx="4912242" cy="4125248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6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[quote]</a:t>
            </a:r>
          </a:p>
        </p:txBody>
      </p:sp>
      <p:pic>
        <p:nvPicPr>
          <p:cNvPr id="8" name="Beeldmerk">
            <a:extLst>
              <a:ext uri="{FF2B5EF4-FFF2-40B4-BE49-F238E27FC236}">
                <a16:creationId xmlns:a16="http://schemas.microsoft.com/office/drawing/2014/main" id="{6404C986-8835-4E68-8C40-8023E8B70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545" y="2446382"/>
            <a:ext cx="1862332" cy="18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66143-2FFF-4BD0-93A0-618AAD36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988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95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1A8AAD2-BD82-4A72-8C3A-5ECC78912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5908"/>
            <a:ext cx="11520488" cy="18042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14CE0D-CEF7-4595-82C2-191E9319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0" y="1337986"/>
            <a:ext cx="7297784" cy="37515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E96A4C8-4B44-462E-B376-9DF59007E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850" y="1974055"/>
            <a:ext cx="7086600" cy="2440942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CB6722E-AE9C-478B-9313-2486B235DA43}"/>
              </a:ext>
            </a:extLst>
          </p:cNvPr>
          <p:cNvSpPr txBox="1"/>
          <p:nvPr userDrawn="1"/>
        </p:nvSpPr>
        <p:spPr>
          <a:xfrm>
            <a:off x="1698863" y="5879307"/>
            <a:ext cx="174727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sz="1100" b="1">
                <a:solidFill>
                  <a:schemeClr val="tx1"/>
                </a:solidFill>
              </a:rPr>
              <a:t>www.versnellingsplan.nl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A0DC0E0-9B81-4681-98E5-5779583BD8FB}"/>
              </a:ext>
            </a:extLst>
          </p:cNvPr>
          <p:cNvSpPr txBox="1"/>
          <p:nvPr userDrawn="1"/>
        </p:nvSpPr>
        <p:spPr>
          <a:xfrm>
            <a:off x="3896757" y="5879306"/>
            <a:ext cx="110607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sz="1100" b="0" noProof="1">
                <a:solidFill>
                  <a:schemeClr val="tx1"/>
                </a:solidFill>
              </a:rPr>
              <a:t>@versnellingspl</a:t>
            </a:r>
          </a:p>
        </p:txBody>
      </p:sp>
    </p:spTree>
    <p:extLst>
      <p:ext uri="{BB962C8B-B14F-4D97-AF65-F5344CB8AC3E}">
        <p14:creationId xmlns:p14="http://schemas.microsoft.com/office/powerpoint/2010/main" val="123050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4FF8-900C-4A1C-A50E-422D6923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1969016"/>
            <a:ext cx="7297784" cy="37515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D82EB-A068-41A9-80F3-33E95015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00" y="2607038"/>
            <a:ext cx="7297784" cy="3143736"/>
          </a:xfrm>
        </p:spPr>
        <p:txBody>
          <a:bodyPr/>
          <a:lstStyle>
            <a:lvl1pPr marL="180000" indent="-180000">
              <a:defRPr/>
            </a:lvl1pPr>
            <a:lvl2pPr marL="360000" indent="-180000">
              <a:defRPr/>
            </a:lvl2pPr>
            <a:lvl3pPr marL="540000" indent="-180000"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4" name="Info">
            <a:extLst>
              <a:ext uri="{FF2B5EF4-FFF2-40B4-BE49-F238E27FC236}">
                <a16:creationId xmlns:a16="http://schemas.microsoft.com/office/drawing/2014/main" id="{8F666041-AE1D-4790-893C-CA54BB58B111}"/>
              </a:ext>
            </a:extLst>
          </p:cNvPr>
          <p:cNvGrpSpPr/>
          <p:nvPr userDrawn="1"/>
        </p:nvGrpSpPr>
        <p:grpSpPr>
          <a:xfrm>
            <a:off x="-2749208" y="1635988"/>
            <a:ext cx="2496105" cy="4726712"/>
            <a:chOff x="-2105890" y="1897502"/>
            <a:chExt cx="1979502" cy="5002302"/>
          </a:xfrm>
        </p:grpSpPr>
        <p:sp>
          <p:nvSpPr>
            <p:cNvPr id="5" name="Tekst">
              <a:extLst>
                <a:ext uri="{FF2B5EF4-FFF2-40B4-BE49-F238E27FC236}">
                  <a16:creationId xmlns:a16="http://schemas.microsoft.com/office/drawing/2014/main" id="{97E05038-CF34-4324-A446-7849213F5FE2}"/>
                </a:ext>
              </a:extLst>
            </p:cNvPr>
            <p:cNvSpPr txBox="1"/>
            <p:nvPr userDrawn="1"/>
          </p:nvSpPr>
          <p:spPr>
            <a:xfrm>
              <a:off x="-2105890" y="1897502"/>
              <a:ext cx="1979502" cy="41203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100" b="1" baseline="0" noProof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Tekst opmaken</a:t>
              </a:r>
              <a:endParaRPr lang="nl-NL" sz="1100" baseline="0" noProof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In tekstkaders zijn vijf opmaakstijlen ingesteld: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bullet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streepje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Opsomming pijltje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Platte tekst</a:t>
              </a:r>
            </a:p>
            <a:p>
              <a:pPr marL="294308" indent="-294308">
                <a:lnSpc>
                  <a:spcPct val="100000"/>
                </a:lnSpc>
                <a:buAutoNum type="arabicPeriod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Tussenkopje</a:t>
              </a:r>
            </a:p>
            <a:p>
              <a:pPr>
                <a:lnSpc>
                  <a:spcPct val="100000"/>
                </a:lnSpc>
              </a:pPr>
              <a:endParaRPr lang="nl-NL" sz="1100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Je kiest een stijl door </a:t>
              </a:r>
              <a:r>
                <a:rPr lang="nl-NL" sz="1100" i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aan het begin van een alinea 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op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of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 drukken:</a:t>
              </a:r>
            </a:p>
            <a:p>
              <a:pPr marL="226863" indent="-226863">
                <a:lnSpc>
                  <a:spcPct val="100000"/>
                </a:lnSpc>
                <a:buFont typeface="Calibri" panose="020B0604020202020204" pitchFamily="34" charset="0"/>
                <a:buChar char="•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Met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kies je de </a:t>
              </a:r>
              <a:r>
                <a:rPr lang="nl-NL" sz="1100" u="sng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volgende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tekststijl.</a:t>
              </a:r>
            </a:p>
            <a:p>
              <a:pPr marL="226863" indent="-226863">
                <a:lnSpc>
                  <a:spcPct val="100000"/>
                </a:lnSpc>
                <a:buFont typeface="Calibri" panose="020B0604020202020204" pitchFamily="34" charset="0"/>
                <a:buChar char="•"/>
              </a:pP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Met </a:t>
              </a:r>
              <a:r>
                <a:rPr lang="nl-NL" sz="1100" b="1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</a:t>
              </a:r>
              <a:r>
                <a:rPr lang="nl-NL" sz="1100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kies je de </a:t>
              </a:r>
              <a:r>
                <a:rPr lang="nl-NL" sz="1100" u="sng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vorige</a:t>
              </a: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tekststijl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100" i="0" u="none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lang="nl-NL" sz="1100" b="1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[Tab]</a:t>
              </a:r>
              <a:r>
                <a:rPr lang="nl-NL" sz="1100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 of </a:t>
              </a:r>
              <a:r>
                <a:rPr lang="nl-NL" sz="1100" b="1" i="0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[Shift]+[Tab].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100" b="1" i="0" u="none" baseline="0" noProof="1">
                <a:solidFill>
                  <a:schemeClr val="tx1"/>
                </a:solidFill>
                <a:latin typeface="+mn-lt"/>
                <a:cs typeface="Calibri" panose="020F0502020204030204" pitchFamily="34" charset="0"/>
              </a:endParaRPr>
            </a:p>
            <a:p>
              <a:pPr marL="0" marR="0" lvl="0" indent="0" algn="l" defTabSz="829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100" b="1" i="1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Tip: </a:t>
              </a:r>
              <a:r>
                <a:rPr lang="nl-NL" sz="1100" b="0" i="1" u="none" baseline="0" noProof="1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in plaats van de Tab-toets kun je ook deze knoppen gebruiken (op de Start-tab):</a:t>
              </a:r>
            </a:p>
          </p:txBody>
        </p:sp>
        <p:pic>
          <p:nvPicPr>
            <p:cNvPr id="6" name="Inspringen">
              <a:extLst>
                <a:ext uri="{FF2B5EF4-FFF2-40B4-BE49-F238E27FC236}">
                  <a16:creationId xmlns:a16="http://schemas.microsoft.com/office/drawing/2014/main" id="{5EB716DB-8BE7-4C07-80EA-BC92292EB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02769" y="6564060"/>
              <a:ext cx="533376" cy="335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578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A64035-B49A-4536-A334-06A23F56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000" y="2629263"/>
            <a:ext cx="7297784" cy="31437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40F12D-8035-4195-930D-B791F468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0" y="1957111"/>
            <a:ext cx="7297784" cy="37515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6FC5823B-16E2-4E7B-A2ED-7CE5D54D1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950" y="1"/>
            <a:ext cx="2319957" cy="1153682"/>
          </a:xfrm>
          <a:prstGeom prst="rect">
            <a:avLst/>
          </a:prstGeom>
        </p:spPr>
      </p:pic>
      <p:cxnSp>
        <p:nvCxnSpPr>
          <p:cNvPr id="16" name="Lijn">
            <a:extLst>
              <a:ext uri="{FF2B5EF4-FFF2-40B4-BE49-F238E27FC236}">
                <a16:creationId xmlns:a16="http://schemas.microsoft.com/office/drawing/2014/main" id="{9206F333-50D7-4A8A-B454-330000740675}"/>
              </a:ext>
            </a:extLst>
          </p:cNvPr>
          <p:cNvCxnSpPr/>
          <p:nvPr userDrawn="1"/>
        </p:nvCxnSpPr>
        <p:spPr>
          <a:xfrm>
            <a:off x="1656000" y="1413672"/>
            <a:ext cx="907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gebouw, klok&#10;&#10;Automatisch gegenereerde beschrijving">
            <a:extLst>
              <a:ext uri="{FF2B5EF4-FFF2-40B4-BE49-F238E27FC236}">
                <a16:creationId xmlns:a16="http://schemas.microsoft.com/office/drawing/2014/main" id="{D37FDF58-44AE-4BE4-9382-71B45E88BF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3" y="372880"/>
            <a:ext cx="783077" cy="7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5" r:id="rId7"/>
    <p:sldLayoutId id="2147483659" r:id="rId8"/>
    <p:sldLayoutId id="2147483660" r:id="rId9"/>
    <p:sldLayoutId id="2147483661" r:id="rId10"/>
  </p:sldLayoutIdLst>
  <p:txStyles>
    <p:titleStyle>
      <a:lvl1pPr algn="l" defTabSz="1177226" rtl="0" eaLnBrk="1" latinLnBrk="0" hangingPunct="1">
        <a:lnSpc>
          <a:spcPct val="100000"/>
        </a:lnSpc>
        <a:spcBef>
          <a:spcPct val="0"/>
        </a:spcBef>
        <a:buNone/>
        <a:defRPr sz="265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1177226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Calibri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1177226" rtl="0" eaLnBrk="1" latinLnBrk="0" hangingPunct="1">
        <a:lnSpc>
          <a:spcPct val="120000"/>
        </a:lnSpc>
        <a:spcBef>
          <a:spcPts val="0"/>
        </a:spcBef>
        <a:buClrTx/>
        <a:buFont typeface="Calibri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1177226" rtl="0" eaLnBrk="1" latinLnBrk="0" hangingPunct="1">
        <a:lnSpc>
          <a:spcPct val="120000"/>
        </a:lnSpc>
        <a:spcBef>
          <a:spcPts val="0"/>
        </a:spcBef>
        <a:buClrTx/>
        <a:buFont typeface="Calibri" panose="020B0604020202020204" pitchFamily="34" charset="0"/>
        <a:buChar char="›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177226" rtl="0" eaLnBrk="1" latinLnBrk="0" hangingPunct="1">
        <a:lnSpc>
          <a:spcPct val="120000"/>
        </a:lnSpc>
        <a:spcBef>
          <a:spcPts val="0"/>
        </a:spcBef>
        <a:buClrTx/>
        <a:buSzPct val="25000"/>
        <a:buFont typeface="Calibri" panose="020B0604030504040204" pitchFamily="34" charset="0"/>
        <a:buChar char="'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177226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25000"/>
        <a:buFont typeface="Calibri" panose="020B0604030504040204" pitchFamily="34" charset="0"/>
        <a:buChar char="'"/>
        <a:defRPr sz="1700" b="1" kern="1200" cap="none" baseline="0">
          <a:solidFill>
            <a:schemeClr val="tx2"/>
          </a:solidFill>
          <a:latin typeface="+mj-lt"/>
          <a:ea typeface="+mn-ea"/>
          <a:cs typeface="+mn-cs"/>
        </a:defRPr>
      </a:lvl5pPr>
      <a:lvl6pPr marL="3237376" indent="-294308" algn="l" defTabSz="1177226" rtl="0" eaLnBrk="1" latinLnBrk="0" hangingPunct="1">
        <a:lnSpc>
          <a:spcPct val="90000"/>
        </a:lnSpc>
        <a:spcBef>
          <a:spcPts val="643"/>
        </a:spcBef>
        <a:buFont typeface="Calibri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6pPr>
      <a:lvl7pPr marL="3825989" indent="-294308" algn="l" defTabSz="1177226" rtl="0" eaLnBrk="1" latinLnBrk="0" hangingPunct="1">
        <a:lnSpc>
          <a:spcPct val="90000"/>
        </a:lnSpc>
        <a:spcBef>
          <a:spcPts val="643"/>
        </a:spcBef>
        <a:buFont typeface="Calibri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7pPr>
      <a:lvl8pPr marL="4414602" indent="-294308" algn="l" defTabSz="1177226" rtl="0" eaLnBrk="1" latinLnBrk="0" hangingPunct="1">
        <a:lnSpc>
          <a:spcPct val="90000"/>
        </a:lnSpc>
        <a:spcBef>
          <a:spcPts val="643"/>
        </a:spcBef>
        <a:buFont typeface="Calibri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8pPr>
      <a:lvl9pPr marL="5003215" indent="-294308" algn="l" defTabSz="1177226" rtl="0" eaLnBrk="1" latinLnBrk="0" hangingPunct="1">
        <a:lnSpc>
          <a:spcPct val="90000"/>
        </a:lnSpc>
        <a:spcBef>
          <a:spcPts val="643"/>
        </a:spcBef>
        <a:buFont typeface="Calibri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1pPr>
      <a:lvl2pPr marL="588614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77226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3pPr>
      <a:lvl4pPr marL="1765840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4pPr>
      <a:lvl5pPr marL="2354456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5pPr>
      <a:lvl6pPr marL="2943068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6pPr>
      <a:lvl7pPr marL="3531681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7pPr>
      <a:lvl8pPr marL="4120297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8pPr>
      <a:lvl9pPr marL="4708909" algn="l" defTabSz="117722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o9J_lye8WJI=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s.kist@saxion.nl" TargetMode="External"/><Relationship Id="rId3" Type="http://schemas.openxmlformats.org/officeDocument/2006/relationships/image" Target="../media/image22.png"/><Relationship Id="rId7" Type="http://schemas.openxmlformats.org/officeDocument/2006/relationships/hyperlink" Target="mailto:b.loog@windesheim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065177DC-ECE6-4363-BF98-9E500BDB0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CD70B8-B670-45CA-97B4-E142B73B6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829" y="4856845"/>
            <a:ext cx="7561064" cy="307777"/>
          </a:xfrm>
        </p:spPr>
        <p:txBody>
          <a:bodyPr/>
          <a:lstStyle/>
          <a:p>
            <a:r>
              <a:rPr lang="nl-NL"/>
              <a:t>Zone Human </a:t>
            </a:r>
            <a:r>
              <a:rPr lang="nl-NL" err="1"/>
              <a:t>Capital</a:t>
            </a:r>
            <a:r>
              <a:rPr lang="nl-NL"/>
              <a:t> / Learning community Leeromgevingen op het snijvlak van onderwijs en werkveld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1066B67F-D368-4791-A629-7BF82A06F9DF}"/>
              </a:ext>
            </a:extLst>
          </p:cNvPr>
          <p:cNvSpPr txBox="1">
            <a:spLocks/>
          </p:cNvSpPr>
          <p:nvPr/>
        </p:nvSpPr>
        <p:spPr>
          <a:xfrm>
            <a:off x="3153829" y="5620447"/>
            <a:ext cx="7561064" cy="30777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11772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cap="none" baseline="0">
                <a:solidFill>
                  <a:schemeClr val="tx2"/>
                </a:solidFill>
                <a:latin typeface="Montserrat Light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nl-NL" sz="1400" dirty="0"/>
              <a:t>Stand van zaken, 16 maart 2022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BD65C11-8E00-44CE-9825-39762D5124BE}"/>
              </a:ext>
            </a:extLst>
          </p:cNvPr>
          <p:cNvSpPr txBox="1">
            <a:spLocks/>
          </p:cNvSpPr>
          <p:nvPr/>
        </p:nvSpPr>
        <p:spPr>
          <a:xfrm>
            <a:off x="3153829" y="5928224"/>
            <a:ext cx="7561064" cy="30777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11772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cap="none" baseline="0">
                <a:solidFill>
                  <a:schemeClr val="tx2"/>
                </a:solidFill>
                <a:latin typeface="Montserrat Light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nl-NL" sz="1400" dirty="0"/>
              <a:t>Bram Loog en Amber Kornet</a:t>
            </a:r>
          </a:p>
        </p:txBody>
      </p:sp>
    </p:spTree>
    <p:extLst>
      <p:ext uri="{BB962C8B-B14F-4D97-AF65-F5344CB8AC3E}">
        <p14:creationId xmlns:p14="http://schemas.microsoft.com/office/powerpoint/2010/main" val="3466725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2245FDD-2AC4-4D4F-A8FF-2984F7A0D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Deelnemers aan de </a:t>
            </a:r>
            <a:r>
              <a:rPr lang="nl-NL" dirty="0" err="1"/>
              <a:t>learning</a:t>
            </a:r>
            <a:r>
              <a:rPr lang="nl-NL" dirty="0"/>
              <a:t> community hebben de opgave als volgt omschreven: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b="1" dirty="0"/>
              <a:t>als een onderwijsinstelling op zoek gaat naar bedrijven/ organisaties en andere instellingen om mee samen te werken aan maatschappelijke vraagstukken, of bestaande samenwerkingen wil verduurzamen,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dan zal de contactpersoon of ontwerpgroep gebruik maken van onze tool,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wat zal leiden tot diepgaandere samenwerking waarin open met elkaar gewerkt wordt aan gedeelde informatie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5DF04D2-B2DF-41F2-861E-EDB6566D0AA5}"/>
              </a:ext>
            </a:extLst>
          </p:cNvPr>
          <p:cNvSpPr txBox="1">
            <a:spLocks/>
          </p:cNvSpPr>
          <p:nvPr/>
        </p:nvSpPr>
        <p:spPr>
          <a:xfrm>
            <a:off x="4142109" y="900503"/>
            <a:ext cx="7297784" cy="375158"/>
          </a:xfrm>
          <a:prstGeom prst="rect">
            <a:avLst/>
          </a:prstGeom>
        </p:spPr>
        <p:txBody>
          <a:bodyPr/>
          <a:lstStyle>
            <a:lvl1pPr algn="l" defTabSz="11772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5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</a:rPr>
              <a:t>Opgave 2: Verduurzamen</a:t>
            </a:r>
          </a:p>
        </p:txBody>
      </p:sp>
    </p:spTree>
    <p:extLst>
      <p:ext uri="{BB962C8B-B14F-4D97-AF65-F5344CB8AC3E}">
        <p14:creationId xmlns:p14="http://schemas.microsoft.com/office/powerpoint/2010/main" val="395905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1BB8E2A0-346F-45B4-B42A-A357245E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14" y="1719931"/>
            <a:ext cx="4863771" cy="432984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F7365B8-1DB2-44B2-B243-FB1B022A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062" y="1026336"/>
            <a:ext cx="7297784" cy="375158"/>
          </a:xfrm>
        </p:spPr>
        <p:txBody>
          <a:bodyPr/>
          <a:lstStyle/>
          <a:p>
            <a:r>
              <a:rPr lang="nl-NL" dirty="0"/>
              <a:t>Aanpak: Innovatieteams (</a:t>
            </a:r>
            <a:r>
              <a:rPr lang="nl-NL" dirty="0" err="1"/>
              <a:t>Fontys</a:t>
            </a:r>
            <a:r>
              <a:rPr lang="nl-NL" dirty="0"/>
              <a:t>)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DBB094D-CC96-480D-BC43-59BD925E0E01}"/>
              </a:ext>
            </a:extLst>
          </p:cNvPr>
          <p:cNvSpPr txBox="1">
            <a:spLocks/>
          </p:cNvSpPr>
          <p:nvPr/>
        </p:nvSpPr>
        <p:spPr>
          <a:xfrm>
            <a:off x="5772420" y="5630779"/>
            <a:ext cx="5739401" cy="849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>
            <a:lvl1pPr marL="180000" indent="-180000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Calibri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Tx/>
              <a:buFont typeface="Calibri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Tx/>
              <a:buFont typeface="Calibri" panose="020B0604020202020204" pitchFamily="34" charset="0"/>
              <a:buChar char="›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Tx/>
              <a:buSzPct val="25000"/>
              <a:buFont typeface="Calibri" panose="020B0604030504040204" pitchFamily="34" charset="0"/>
              <a:buChar char="'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177226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25000"/>
              <a:buFont typeface="Calibri" panose="020B0604030504040204" pitchFamily="34" charset="0"/>
              <a:buChar char="'"/>
              <a:defRPr sz="1700" b="1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3237376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5989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14602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03215" indent="-294308" algn="l" defTabSz="1177226" rtl="0" eaLnBrk="1" latinLnBrk="0" hangingPunct="1">
              <a:lnSpc>
                <a:spcPct val="90000"/>
              </a:lnSpc>
              <a:spcBef>
                <a:spcPts val="643"/>
              </a:spcBef>
              <a:buFont typeface="Calibri" panose="020B0604020202020204" pitchFamily="34" charset="0"/>
              <a:buChar char="•"/>
              <a:defRPr sz="23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nl-NL" sz="1400" dirty="0">
                <a:cs typeface="Calibri" panose="020F0502020204030204" pitchFamily="34" charset="0"/>
              </a:rPr>
            </a:br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AA400E-FA0A-4AA1-B869-752B6843B79E}"/>
              </a:ext>
            </a:extLst>
          </p:cNvPr>
          <p:cNvSpPr txBox="1"/>
          <p:nvPr/>
        </p:nvSpPr>
        <p:spPr>
          <a:xfrm>
            <a:off x="5772421" y="6167229"/>
            <a:ext cx="504638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" sz="1600" dirty="0">
                <a:ea typeface="+mn-lt"/>
                <a:cs typeface="+mn-lt"/>
                <a:hlinkClick r:id="rId3"/>
              </a:rPr>
              <a:t>https://miro.com/app/board/o9J_lye8WJI=/</a:t>
            </a:r>
            <a:r>
              <a:rPr lang="nl-NL" sz="1600" dirty="0">
                <a:ea typeface="+mn-lt"/>
                <a:cs typeface="+mn-lt"/>
              </a:rPr>
              <a:t> </a:t>
            </a:r>
            <a:endParaRPr lang="en-US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9" name="Picture 2" descr="DesignOps Summit 2020">
            <a:extLst>
              <a:ext uri="{FF2B5EF4-FFF2-40B4-BE49-F238E27FC236}">
                <a16:creationId xmlns:a16="http://schemas.microsoft.com/office/drawing/2014/main" id="{53EAB5D3-E6D2-4671-BF60-CC4EBFEE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11" y="5628019"/>
            <a:ext cx="975546" cy="5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9252738-9794-40C9-B2CA-E4871CA9F4B5}"/>
              </a:ext>
            </a:extLst>
          </p:cNvPr>
          <p:cNvSpPr txBox="1"/>
          <p:nvPr/>
        </p:nvSpPr>
        <p:spPr>
          <a:xfrm>
            <a:off x="5772419" y="5680444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Ondersteund met </a:t>
            </a:r>
            <a:r>
              <a:rPr lang="nl-NL" sz="1800" dirty="0" err="1"/>
              <a:t>Miro</a:t>
            </a:r>
            <a:r>
              <a:rPr lang="nl-NL" sz="1800" dirty="0"/>
              <a:t> board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5681212-2DAC-427B-B0DE-71DA0E89246C}"/>
              </a:ext>
            </a:extLst>
          </p:cNvPr>
          <p:cNvSpPr txBox="1"/>
          <p:nvPr/>
        </p:nvSpPr>
        <p:spPr>
          <a:xfrm>
            <a:off x="5760244" y="1901259"/>
            <a:ext cx="5272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ym typeface="Wingdings" panose="05000000000000000000" pitchFamily="2" charset="2"/>
              </a:rPr>
              <a:t>In acht sessies van ‘scratch’ naar ‘onderbouwd ontwerp: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Werken in maandelijkse sessies van 2 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Elke sessie levert een deel van de (eind)opbrengst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De sessies volgen de fasen van design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Elke sessie start met een korte stand-up: ieder vertelt kort wat hij gedaan heeft, wat hij inbrengt en welke vragen er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Elke sessie eindigt met een korte </a:t>
            </a:r>
            <a:r>
              <a:rPr lang="nl-NL" sz="1600" dirty="0" err="1"/>
              <a:t>wrap</a:t>
            </a:r>
            <a:r>
              <a:rPr lang="nl-NL" sz="1600" dirty="0"/>
              <a:t>-up waarin de leerwinst van die sessie wordt besproken en kennisdeling in het netwerk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77126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 1: uitgangspunten prototype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200" dirty="0"/>
              <a:t>Lerende heeft een leervraag, deze is startpunt</a:t>
            </a:r>
          </a:p>
          <a:p>
            <a:r>
              <a:rPr lang="nl-NL" sz="2200" dirty="0"/>
              <a:t>Ieder significante ander kan als begeleider van leren optreden</a:t>
            </a:r>
          </a:p>
          <a:p>
            <a:r>
              <a:rPr lang="nl-NL" sz="2200" dirty="0"/>
              <a:t>Lerende en begeleider maken afspraken over leerdoel en </a:t>
            </a:r>
            <a:r>
              <a:rPr lang="nl-NL" sz="2200" dirty="0" err="1"/>
              <a:t>leerpad</a:t>
            </a:r>
            <a:endParaRPr lang="nl-NL" sz="2200" dirty="0"/>
          </a:p>
          <a:p>
            <a:r>
              <a:rPr lang="nl-NL" sz="2200" dirty="0"/>
              <a:t>Lerende en begeleider leggen leerproces stap voor stap vast</a:t>
            </a:r>
          </a:p>
          <a:p>
            <a:r>
              <a:rPr lang="nl-NL" sz="2200" dirty="0"/>
              <a:t>Begeleider bevestigt dat leerdoel is behaald en treedt op als referent</a:t>
            </a:r>
          </a:p>
          <a:p>
            <a:r>
              <a:rPr lang="nl-NL" sz="2200" dirty="0"/>
              <a:t>Lerende kan geleerde aantoonbaar maken door verklaring van de referent met onderbouwing van het leerproces (pdf?) te overleggen en/of opslaan in portfolio</a:t>
            </a:r>
          </a:p>
          <a:p>
            <a:r>
              <a:rPr lang="nl-NL" sz="2200" dirty="0"/>
              <a:t>Ontvangende instantie (werkgever, examencommissie) beoordeelt bewijslast op eigen normen en beoordeelt deze al dan niet als voldoende valide</a:t>
            </a:r>
          </a:p>
          <a:p>
            <a:r>
              <a:rPr lang="nl-NL" sz="2200" dirty="0"/>
              <a:t>De achterkant van het prototype kan op termijn aansluiten bij vigerende standaarden 		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91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 1: stappen prototype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Lerende heeft leervraag </a:t>
            </a:r>
          </a:p>
          <a:p>
            <a:r>
              <a:rPr lang="nl-NL" dirty="0"/>
              <a:t>Lerende zoekt begeleider die bij de leervraag wil ondersteunen</a:t>
            </a:r>
          </a:p>
          <a:p>
            <a:r>
              <a:rPr lang="nl-NL" dirty="0"/>
              <a:t>Lerende en begeleider formuleren leerdoel en </a:t>
            </a:r>
            <a:r>
              <a:rPr lang="nl-NL" dirty="0" err="1"/>
              <a:t>leerpad</a:t>
            </a:r>
            <a:endParaRPr lang="nl-NL" dirty="0"/>
          </a:p>
          <a:p>
            <a:r>
              <a:rPr lang="nl-NL" dirty="0"/>
              <a:t>Lerende en begeleider leggen vorderingen vast</a:t>
            </a:r>
          </a:p>
          <a:p>
            <a:r>
              <a:rPr lang="nl-NL" dirty="0"/>
              <a:t>Begeleider valideert het geleerde bij bereiken leerdoel</a:t>
            </a:r>
          </a:p>
          <a:p>
            <a:r>
              <a:rPr lang="nl-NL" dirty="0"/>
              <a:t>Begeleider legt leerproces en –uitkomst vast en maakt het overdraagbaar</a:t>
            </a:r>
          </a:p>
        </p:txBody>
      </p:sp>
    </p:spTree>
    <p:extLst>
      <p:ext uri="{BB962C8B-B14F-4D97-AF65-F5344CB8AC3E}">
        <p14:creationId xmlns:p14="http://schemas.microsoft.com/office/powerpoint/2010/main" val="281717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1969015"/>
            <a:ext cx="7978094" cy="425841"/>
          </a:xfrm>
        </p:spPr>
        <p:txBody>
          <a:bodyPr/>
          <a:lstStyle/>
          <a:p>
            <a:r>
              <a:rPr lang="nl-NL" dirty="0"/>
              <a:t>Product 1: papieren prototype: </a:t>
            </a:r>
            <a:r>
              <a:rPr lang="nl-NL" dirty="0" err="1"/>
              <a:t>wireframes</a:t>
            </a:r>
            <a:r>
              <a:rPr lang="nl-NL" dirty="0"/>
              <a:t> voor elke stap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F33FF497-4B74-40DC-8FA3-FE5862D1B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49" y="2394856"/>
            <a:ext cx="6289676" cy="3144838"/>
          </a:xfr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082FCEE-A0A4-447D-8676-F3DE76867636}"/>
              </a:ext>
            </a:extLst>
          </p:cNvPr>
          <p:cNvSpPr txBox="1">
            <a:spLocks/>
          </p:cNvSpPr>
          <p:nvPr/>
        </p:nvSpPr>
        <p:spPr>
          <a:xfrm>
            <a:off x="1655763" y="5113853"/>
            <a:ext cx="7978094" cy="42584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11772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5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</a:rPr>
              <a:t>Vervolg: </a:t>
            </a:r>
          </a:p>
          <a:p>
            <a:r>
              <a:rPr lang="nl-NL" dirty="0" err="1">
                <a:solidFill>
                  <a:srgbClr val="FF0000"/>
                </a:solidFill>
              </a:rPr>
              <a:t>wireframes</a:t>
            </a:r>
            <a:r>
              <a:rPr lang="nl-NL" dirty="0">
                <a:solidFill>
                  <a:srgbClr val="FF0000"/>
                </a:solidFill>
              </a:rPr>
              <a:t> uitwerken tot werkend prototype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7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 2: uitgangspunten prototype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Er is een samenwerkingsverband en tenminste 1 van de partners voelt de noodzaak dit samenwerkingsverband te verduurzamen</a:t>
            </a:r>
          </a:p>
          <a:p>
            <a:r>
              <a:rPr lang="nl-NL" dirty="0"/>
              <a:t>Verduurzamen van kortlopende projecten </a:t>
            </a:r>
            <a:r>
              <a:rPr lang="nl-NL"/>
              <a:t>naar lange termijn </a:t>
            </a:r>
            <a:r>
              <a:rPr lang="nl-NL" dirty="0"/>
              <a:t>samenwerkingen langs de lijn van maatschappelijke vraagstukken</a:t>
            </a:r>
          </a:p>
          <a:p>
            <a:r>
              <a:rPr lang="nl-NL" dirty="0"/>
              <a:t>Dit vraagt vaak om een samenwerking tussen onderwijs, onderzoek en bedrijfsleven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402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1969016"/>
            <a:ext cx="7297784" cy="37515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300"/>
              <a:t>Product 2: stappen prototype</a:t>
            </a:r>
            <a:br>
              <a:rPr lang="nl-NL" sz="1300"/>
            </a:br>
            <a:endParaRPr lang="nl-NL" sz="1300"/>
          </a:p>
        </p:txBody>
      </p:sp>
      <p:pic>
        <p:nvPicPr>
          <p:cNvPr id="48" name="Tijdelijke aanduiding voor inhoud 47">
            <a:extLst>
              <a:ext uri="{FF2B5EF4-FFF2-40B4-BE49-F238E27FC236}">
                <a16:creationId xmlns:a16="http://schemas.microsoft.com/office/drawing/2014/main" id="{5D670EEB-9625-411E-9F8B-2257939FB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2189" y="2156595"/>
            <a:ext cx="6622696" cy="4536546"/>
          </a:xfrm>
          <a:noFill/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958129" cy="20005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20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1969016"/>
            <a:ext cx="7297784" cy="37515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300"/>
              <a:t>Product 2: stappen prototype</a:t>
            </a:r>
            <a:br>
              <a:rPr lang="nl-NL" sz="1300"/>
            </a:br>
            <a:endParaRPr lang="nl-NL" sz="130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958129" cy="20005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EB90469-F81B-4636-8538-795B26644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5763" y="2534479"/>
            <a:ext cx="7846046" cy="2848398"/>
          </a:xfrm>
        </p:spPr>
      </p:pic>
    </p:spTree>
    <p:extLst>
      <p:ext uri="{BB962C8B-B14F-4D97-AF65-F5344CB8AC3E}">
        <p14:creationId xmlns:p14="http://schemas.microsoft.com/office/powerpoint/2010/main" val="388933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1969016"/>
            <a:ext cx="7297784" cy="37515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300"/>
              <a:t>Product 2: stappen prototype</a:t>
            </a:r>
            <a:br>
              <a:rPr lang="nl-NL" sz="1300"/>
            </a:br>
            <a:endParaRPr lang="nl-NL" sz="130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958129" cy="20005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465E10F-E356-4382-AF5E-AF0635AEB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5634" y="2196548"/>
            <a:ext cx="5404453" cy="4187019"/>
          </a:xfrm>
        </p:spPr>
      </p:pic>
    </p:spTree>
    <p:extLst>
      <p:ext uri="{BB962C8B-B14F-4D97-AF65-F5344CB8AC3E}">
        <p14:creationId xmlns:p14="http://schemas.microsoft.com/office/powerpoint/2010/main" val="232642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204B7E8-F8B7-49CE-BF4D-A2D7BC0C1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“Hoe nu verder?” </a:t>
            </a:r>
          </a:p>
        </p:txBody>
      </p:sp>
    </p:spTree>
    <p:extLst>
      <p:ext uri="{BB962C8B-B14F-4D97-AF65-F5344CB8AC3E}">
        <p14:creationId xmlns:p14="http://schemas.microsoft.com/office/powerpoint/2010/main" val="12260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Leven Lang Ontwikkelen in de digitale transformatie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LLO in hybride leeromgevingen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Hybride leeromgevingen als ‘knooppunt’ van leren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Hoe benutten we deze knooppunten van leren?</a:t>
            </a:r>
          </a:p>
          <a:p>
            <a:pPr marL="522900" lvl="1" indent="-342900">
              <a:buFont typeface="+mj-lt"/>
              <a:buAutoNum type="arabicPeriod"/>
            </a:pPr>
            <a:r>
              <a:rPr lang="nl-NL" dirty="0"/>
              <a:t>Opgave 1: Hoe waarderen we informeel leren in hybride leeromgevingen?</a:t>
            </a:r>
          </a:p>
          <a:p>
            <a:pPr marL="522900" lvl="1" indent="-342900">
              <a:buFont typeface="+mj-lt"/>
              <a:buAutoNum type="arabicPeriod"/>
            </a:pPr>
            <a:r>
              <a:rPr lang="nl-NL" dirty="0"/>
              <a:t>Opgave 2: Hoe kunnen we hybride leeromgevingen verduurzamen?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Aanpak: methode innovatieteams </a:t>
            </a:r>
            <a:r>
              <a:rPr lang="nl-NL" dirty="0" err="1"/>
              <a:t>Fontys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Product: prototypes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Hoe nu verder?					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163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nu verder?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>Prototypes in concept gereed</a:t>
            </a:r>
          </a:p>
          <a:p>
            <a:r>
              <a:rPr lang="nl-NL" dirty="0"/>
              <a:t>Betrokkenen willen prototypes </a:t>
            </a:r>
            <a:r>
              <a:rPr lang="nl-NL" dirty="0" err="1"/>
              <a:t>doorontwikkelen</a:t>
            </a:r>
            <a:r>
              <a:rPr lang="nl-NL" dirty="0"/>
              <a:t> en</a:t>
            </a:r>
            <a:br>
              <a:rPr lang="nl-NL" dirty="0"/>
            </a:br>
            <a:r>
              <a:rPr lang="nl-NL" dirty="0"/>
              <a:t> toepassen in meerdere hybride leeromgevingen</a:t>
            </a:r>
          </a:p>
          <a:p>
            <a:endParaRPr lang="nl-NL" dirty="0"/>
          </a:p>
          <a:p>
            <a:r>
              <a:rPr lang="nl-NL" dirty="0"/>
              <a:t>Hoe hieraan vervolg te geven?</a:t>
            </a:r>
          </a:p>
          <a:p>
            <a:r>
              <a:rPr lang="nl-NL" dirty="0"/>
              <a:t>Product 1:</a:t>
            </a:r>
          </a:p>
          <a:p>
            <a:pPr lvl="1"/>
            <a:r>
              <a:rPr lang="nl-NL" dirty="0"/>
              <a:t>Uitwerken tot een werkend prototype: </a:t>
            </a:r>
          </a:p>
          <a:p>
            <a:pPr lvl="2"/>
            <a:r>
              <a:rPr lang="nl-NL" dirty="0"/>
              <a:t>Versnellingsplan</a:t>
            </a:r>
          </a:p>
          <a:p>
            <a:pPr lvl="2"/>
            <a:r>
              <a:rPr lang="nl-NL" dirty="0" err="1"/>
              <a:t>TechYourFuture</a:t>
            </a:r>
            <a:endParaRPr lang="nl-NL" dirty="0"/>
          </a:p>
          <a:p>
            <a:pPr lvl="2"/>
            <a:r>
              <a:rPr lang="nl-NL" dirty="0"/>
              <a:t>House of Skills</a:t>
            </a:r>
          </a:p>
          <a:p>
            <a:r>
              <a:rPr lang="nl-NL" dirty="0"/>
              <a:t>Product 2: </a:t>
            </a:r>
          </a:p>
          <a:p>
            <a:pPr lvl="1"/>
            <a:r>
              <a:rPr lang="nl-NL" dirty="0"/>
              <a:t>Aansluiten bij start </a:t>
            </a:r>
            <a:r>
              <a:rPr lang="nl-NL" dirty="0" err="1"/>
              <a:t>connect</a:t>
            </a:r>
            <a:r>
              <a:rPr lang="nl-NL" dirty="0"/>
              <a:t> check tool</a:t>
            </a:r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37308137-DD4A-4073-9346-EAF053627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04" y="2606675"/>
            <a:ext cx="4623374" cy="33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2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7110B06-D3CD-F34F-A902-7EA7AA03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58" y="4645958"/>
            <a:ext cx="1126987" cy="12700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0A7B23-D08C-F94C-B7D0-80B2E675F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620" y="4852429"/>
            <a:ext cx="1215756" cy="6162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3056963-FA97-9B4C-AE6F-E7D911ADC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863" y="4645958"/>
            <a:ext cx="930038" cy="127009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E372055-111D-4143-8AAC-FC3817D70C32}"/>
              </a:ext>
            </a:extLst>
          </p:cNvPr>
          <p:cNvSpPr txBox="1"/>
          <p:nvPr/>
        </p:nvSpPr>
        <p:spPr>
          <a:xfrm>
            <a:off x="371823" y="5241814"/>
            <a:ext cx="803151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009FE3"/>
                </a:solidFill>
                <a:latin typeface="Montserrat Light" pitchFamily="2" charset="77"/>
              </a:rPr>
              <a:t>https://versnellingsplan.nl/zones/human-capital/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1539FB-BADA-0C41-9DB5-38F638128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01" y="5688129"/>
            <a:ext cx="538063" cy="43762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FAFE7B9-9474-A44B-8893-EEA23B2F4877}"/>
              </a:ext>
            </a:extLst>
          </p:cNvPr>
          <p:cNvSpPr txBox="1"/>
          <p:nvPr/>
        </p:nvSpPr>
        <p:spPr>
          <a:xfrm>
            <a:off x="987665" y="5703058"/>
            <a:ext cx="3094639" cy="402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nl-NL" sz="2015">
                <a:solidFill>
                  <a:srgbClr val="009FE3"/>
                </a:solidFill>
                <a:latin typeface="Montserrat Light" pitchFamily="2" charset="77"/>
              </a:rPr>
              <a:t>@versnellingsplan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0282540-E9FC-B44A-AF02-88E3BB98EAC8}"/>
              </a:ext>
            </a:extLst>
          </p:cNvPr>
          <p:cNvSpPr txBox="1"/>
          <p:nvPr/>
        </p:nvSpPr>
        <p:spPr>
          <a:xfrm>
            <a:off x="509841" y="1783636"/>
            <a:ext cx="28572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/>
              <a:t>Meer weten?</a:t>
            </a:r>
          </a:p>
          <a:p>
            <a:endParaRPr lang="nl-NL" sz="1500" dirty="0"/>
          </a:p>
          <a:p>
            <a:r>
              <a:rPr lang="nl-NL" sz="1500" dirty="0"/>
              <a:t>Neem contact op met:</a:t>
            </a:r>
          </a:p>
          <a:p>
            <a:endParaRPr lang="nl-NL" sz="1500" dirty="0"/>
          </a:p>
          <a:p>
            <a:r>
              <a:rPr lang="nl-NL" sz="1500" dirty="0">
                <a:hlinkClick r:id="rId7"/>
              </a:rPr>
              <a:t>b.loog@windesheim.nl</a:t>
            </a:r>
            <a:r>
              <a:rPr lang="nl-NL" sz="1500" dirty="0"/>
              <a:t> </a:t>
            </a:r>
          </a:p>
          <a:p>
            <a:r>
              <a:rPr lang="nl-NL" sz="1500" dirty="0">
                <a:hlinkClick r:id="rId8"/>
              </a:rPr>
              <a:t>a.kornet@saxion.nl</a:t>
            </a:r>
            <a:endParaRPr lang="nl-NL" sz="1500" dirty="0"/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4143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LLO en de digitale transformatie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>Digitalisering vraagt om Leven Lang Ontwikkelen</a:t>
            </a:r>
          </a:p>
          <a:p>
            <a:pPr lvl="1"/>
            <a:r>
              <a:rPr lang="nl-NL" dirty="0"/>
              <a:t>Ontwikkelingen vragen om andere kennis en nieuwe combinaties</a:t>
            </a:r>
          </a:p>
          <a:p>
            <a:pPr lvl="1"/>
            <a:r>
              <a:rPr lang="nl-NL" dirty="0"/>
              <a:t>Kennis ‘veroudert’ sneller </a:t>
            </a:r>
          </a:p>
          <a:p>
            <a:pPr lvl="1"/>
            <a:r>
              <a:rPr lang="nl-NL" dirty="0"/>
              <a:t>Modulair aanbod in formeel leren i.c.m. informeel leren</a:t>
            </a:r>
          </a:p>
          <a:p>
            <a:pPr lvl="1"/>
            <a:endParaRPr lang="nl-NL" dirty="0"/>
          </a:p>
          <a:p>
            <a:r>
              <a:rPr lang="nl-NL" dirty="0"/>
              <a:t>Leven Lang Ontwikkelen heeft baat bij digitalisering		</a:t>
            </a:r>
          </a:p>
          <a:p>
            <a:pPr lvl="1"/>
            <a:r>
              <a:rPr lang="nl-NL" dirty="0"/>
              <a:t>Digitalisering kan leren ondersteunen	</a:t>
            </a:r>
          </a:p>
          <a:p>
            <a:pPr lvl="1"/>
            <a:r>
              <a:rPr lang="nl-NL" dirty="0"/>
              <a:t>Kennis is breed beschikbaar</a:t>
            </a:r>
          </a:p>
          <a:p>
            <a:pPr lvl="1"/>
            <a:r>
              <a:rPr lang="nl-NL" dirty="0"/>
              <a:t>Vraag en aanbod zijn beter inzichtelijk en te matchen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48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2" y="1969016"/>
            <a:ext cx="8838067" cy="284327"/>
          </a:xfrm>
        </p:spPr>
        <p:txBody>
          <a:bodyPr/>
          <a:lstStyle/>
          <a:p>
            <a:r>
              <a:rPr lang="nl-NL" dirty="0"/>
              <a:t>LLO in hybride leeromgevingen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Leren als strategie; Bedrijven innoveren in co-creatie in ecosystemen met onderzoek en onderwijs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Van partnership naar netwerksamenwerking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A98D381-9047-47D2-9944-716C3852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35" y="3701372"/>
            <a:ext cx="5842384" cy="32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647A2304-4541-47C4-AAAF-7CF8DE0E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53" y="3701372"/>
            <a:ext cx="5842381" cy="32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19988EC-D28E-4877-BA75-C28E0D5B5CF3}"/>
              </a:ext>
            </a:extLst>
          </p:cNvPr>
          <p:cNvSpPr txBox="1"/>
          <p:nvPr/>
        </p:nvSpPr>
        <p:spPr>
          <a:xfrm>
            <a:off x="9581560" y="6235621"/>
            <a:ext cx="1824538" cy="2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Zitter &amp; Bouw (2021)</a:t>
            </a:r>
          </a:p>
        </p:txBody>
      </p:sp>
    </p:spTree>
    <p:extLst>
      <p:ext uri="{BB962C8B-B14F-4D97-AF65-F5344CB8AC3E}">
        <p14:creationId xmlns:p14="http://schemas.microsoft.com/office/powerpoint/2010/main" val="319990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Hybride leeromgevingen als ‘knooppunt’ van leren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Meerdere agenda’s; publiek, privaat, regionaal, HCA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Meerdere disciplines en vakgebieden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Meerdere stakeholders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Meerdere opleidingsniveaus en LLO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Meerdere onderzoekslijnen</a:t>
            </a:r>
            <a:br>
              <a:rPr lang="nl-NL" dirty="0"/>
            </a:b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49D266-4BBC-45E0-807F-2785E744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94" y="3661230"/>
            <a:ext cx="5602411" cy="31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F8BEF82-94AD-41B3-99ED-EA6A5FA40C0E}"/>
              </a:ext>
            </a:extLst>
          </p:cNvPr>
          <p:cNvSpPr txBox="1"/>
          <p:nvPr/>
        </p:nvSpPr>
        <p:spPr>
          <a:xfrm>
            <a:off x="9462498" y="6102849"/>
            <a:ext cx="1871025" cy="2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Zitter &amp; Bouw </a:t>
            </a:r>
            <a:r>
              <a:rPr lang="nl-NL"/>
              <a:t>(2021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891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benutten we deze ‘knooppunten’ </a:t>
            </a:r>
            <a:br>
              <a:rPr lang="nl-NL" dirty="0"/>
            </a:br>
            <a:r>
              <a:rPr lang="nl-NL" dirty="0"/>
              <a:t>van leren?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r>
              <a:rPr lang="nl-NL" dirty="0"/>
              <a:t>Voor individuen als combinatie van formeel en informeel leren:</a:t>
            </a:r>
          </a:p>
          <a:p>
            <a:pPr lvl="1"/>
            <a:r>
              <a:rPr lang="nl-NL" dirty="0"/>
              <a:t>Modulair onderwijs i.c.m. Informeel leren in de praktijk inzichtelijk maken en formaliseren (EVC)</a:t>
            </a:r>
          </a:p>
          <a:p>
            <a:r>
              <a:rPr lang="nl-NL" dirty="0"/>
              <a:t>Voor de partners van lerende samenwerkingen:</a:t>
            </a:r>
          </a:p>
          <a:p>
            <a:pPr lvl="1"/>
            <a:r>
              <a:rPr lang="nl-NL" dirty="0"/>
              <a:t>Verduurzamen</a:t>
            </a:r>
          </a:p>
        </p:txBody>
      </p:sp>
    </p:spTree>
    <p:extLst>
      <p:ext uri="{BB962C8B-B14F-4D97-AF65-F5344CB8AC3E}">
        <p14:creationId xmlns:p14="http://schemas.microsoft.com/office/powerpoint/2010/main" val="3733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1: Hoe maken we informeel leren in hybride leeromgevingen inzichtelijk?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nl-NL" sz="1400" dirty="0"/>
          </a:p>
          <a:p>
            <a:r>
              <a:rPr lang="nl-NL" sz="1400" dirty="0"/>
              <a:t>In veel innovatieve samenwerkingsprojecten staat leren centraal</a:t>
            </a:r>
          </a:p>
          <a:p>
            <a:r>
              <a:rPr lang="nl-NL" sz="1400" dirty="0"/>
              <a:t>Studenten en werkenden leren (met en van elkaar) in de praktijk</a:t>
            </a:r>
          </a:p>
          <a:p>
            <a:r>
              <a:rPr lang="nl-NL" sz="1400" dirty="0"/>
              <a:t>Behoefte bij onderwijs en bedrijfsleven om (informeel) leren (van studenten en werkenden) in samenwerkingsprojecten zichtbaar te maken </a:t>
            </a:r>
          </a:p>
          <a:p>
            <a:r>
              <a:rPr lang="nl-NL" sz="1400" b="1" u="sng" dirty="0"/>
              <a:t>Hoe</a:t>
            </a:r>
            <a:r>
              <a:rPr lang="nl-NL" sz="1400" dirty="0"/>
              <a:t>?</a:t>
            </a:r>
          </a:p>
          <a:p>
            <a:endParaRPr lang="nl-NL" sz="1400" dirty="0"/>
          </a:p>
          <a:p>
            <a:r>
              <a:rPr lang="nl-NL" sz="1400" dirty="0"/>
              <a:t>Deelnemers uit onderwijs en bedrijfsleven aan deze </a:t>
            </a:r>
            <a:r>
              <a:rPr lang="nl-NL" sz="1400" dirty="0" err="1"/>
              <a:t>learning</a:t>
            </a:r>
            <a:r>
              <a:rPr lang="nl-NL" sz="1400" dirty="0"/>
              <a:t> community:</a:t>
            </a:r>
          </a:p>
          <a:p>
            <a:pPr lvl="1"/>
            <a:r>
              <a:rPr lang="nl-NL" sz="1400" dirty="0"/>
              <a:t>VGZ Academie</a:t>
            </a:r>
          </a:p>
          <a:p>
            <a:pPr lvl="1"/>
            <a:r>
              <a:rPr lang="nl-NL" sz="1400" dirty="0"/>
              <a:t>Eigen Wijzer Maashorst en UOV De Kring</a:t>
            </a:r>
          </a:p>
          <a:p>
            <a:pPr lvl="1"/>
            <a:r>
              <a:rPr lang="nl-NL" sz="1400" dirty="0"/>
              <a:t>TMO Fashion Business School</a:t>
            </a:r>
          </a:p>
          <a:p>
            <a:pPr lvl="1"/>
            <a:r>
              <a:rPr lang="nl-NL" sz="1400" dirty="0"/>
              <a:t>Universiteit Twente </a:t>
            </a:r>
          </a:p>
          <a:p>
            <a:pPr lvl="1"/>
            <a:r>
              <a:rPr lang="nl-NL" sz="1400" dirty="0"/>
              <a:t>Hogeschool van Amsterdam</a:t>
            </a:r>
          </a:p>
          <a:p>
            <a:pPr lvl="1"/>
            <a:r>
              <a:rPr lang="nl-NL" sz="1400" dirty="0"/>
              <a:t>Saxion Hogeschool</a:t>
            </a:r>
          </a:p>
          <a:p>
            <a:pPr lvl="1"/>
            <a:endParaRPr lang="nl-NL" sz="1400" dirty="0"/>
          </a:p>
          <a:p>
            <a:pPr marL="180000" lvl="1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42674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BAFE2-5EF0-43E2-8F0F-7F76E68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2: Hoe kunnen we hybride leeromgevingen verduurzamen?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2B1824-9979-486F-8BFA-929A2AE64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1271567"/>
            <a:ext cx="2014508" cy="200055"/>
          </a:xfrm>
        </p:spPr>
        <p:txBody>
          <a:bodyPr/>
          <a:lstStyle/>
          <a:p>
            <a:r>
              <a:rPr lang="nl-NL" dirty="0"/>
              <a:t>Zone 2: Human </a:t>
            </a:r>
            <a:r>
              <a:rPr lang="nl-NL" dirty="0" err="1"/>
              <a:t>capital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3A052B5-0020-41F3-A751-3E7F9560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3" y="2606675"/>
            <a:ext cx="7297737" cy="3144838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endParaRPr lang="nl-NL" sz="1400" dirty="0"/>
          </a:p>
          <a:p>
            <a:r>
              <a:rPr lang="nl-NL" sz="1400" dirty="0"/>
              <a:t>Op strategisch niveau is onderwijs en bedrijfsleven verbonden</a:t>
            </a:r>
          </a:p>
          <a:p>
            <a:r>
              <a:rPr lang="nl-NL" sz="1400" dirty="0"/>
              <a:t>Op operationeel niveau werken studenten aan projecten voor en in het werkveld</a:t>
            </a:r>
          </a:p>
          <a:p>
            <a:r>
              <a:rPr lang="nl-NL" sz="1400" dirty="0"/>
              <a:t>Echter, als het project is afgelopen, verdwijnt de kennis en soms zelfs de relatie</a:t>
            </a:r>
          </a:p>
          <a:p>
            <a:r>
              <a:rPr lang="nl-NL" sz="1400" dirty="0"/>
              <a:t>Behoefte bij onderwijs en bedrijfsleven om samenwerkingsverbanden te versterken en uit te breiden. Leren, werken en onderzoeken met elkaar verbinden. </a:t>
            </a:r>
          </a:p>
          <a:p>
            <a:r>
              <a:rPr lang="nl-NL" sz="1400" b="1" u="sng" dirty="0"/>
              <a:t>Hoe</a:t>
            </a:r>
            <a:r>
              <a:rPr lang="nl-NL" sz="1400" dirty="0"/>
              <a:t>?</a:t>
            </a:r>
          </a:p>
          <a:p>
            <a:endParaRPr lang="nl-NL" sz="1400" dirty="0"/>
          </a:p>
          <a:p>
            <a:r>
              <a:rPr lang="nl-NL" sz="1400" dirty="0"/>
              <a:t>Deelnemers aan deze </a:t>
            </a:r>
            <a:r>
              <a:rPr lang="nl-NL" sz="1400" dirty="0" err="1"/>
              <a:t>learning</a:t>
            </a:r>
            <a:r>
              <a:rPr lang="nl-NL" sz="1400" dirty="0"/>
              <a:t> community:</a:t>
            </a:r>
          </a:p>
          <a:p>
            <a:pPr lvl="1"/>
            <a:r>
              <a:rPr lang="nl-NL" sz="1400" dirty="0"/>
              <a:t>Vrije Universiteit</a:t>
            </a:r>
          </a:p>
          <a:p>
            <a:pPr lvl="1"/>
            <a:r>
              <a:rPr lang="nl-NL" sz="1400" dirty="0"/>
              <a:t>Hogeschool Rotterdam</a:t>
            </a:r>
          </a:p>
          <a:p>
            <a:pPr lvl="1"/>
            <a:r>
              <a:rPr lang="nl-NL" sz="1400" dirty="0"/>
              <a:t>Saxion Hogeschool</a:t>
            </a:r>
          </a:p>
          <a:p>
            <a:pPr lvl="1"/>
            <a:endParaRPr lang="nl-NL" sz="1400" dirty="0"/>
          </a:p>
          <a:p>
            <a:pPr marL="180000" lvl="1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09524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2245FDD-2AC4-4D4F-A8FF-2984F7A0D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Deelnemers aan de </a:t>
            </a:r>
            <a:r>
              <a:rPr lang="nl-NL" dirty="0" err="1"/>
              <a:t>learning</a:t>
            </a:r>
            <a:r>
              <a:rPr lang="nl-NL" dirty="0"/>
              <a:t> community hebben de opgave als volgt omschreven: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In (leer/werk)omgevingen waarin studenten, medewerkers en docenten samenwerken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in een context van onzekerheid en complexiteit, (en waarin monodisciplinair denken en handelen niet volstaat),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zullen alle betrokkenen gebruik willen maken van een prototype (</a:t>
            </a:r>
            <a:r>
              <a:rPr lang="nl-NL" b="1" dirty="0" err="1"/>
              <a:t>boundary</a:t>
            </a:r>
            <a:r>
              <a:rPr lang="nl-NL" b="1" dirty="0"/>
              <a:t> object) dat het leren met en van elkaar ondersteunt </a:t>
            </a:r>
          </a:p>
          <a:p>
            <a:pPr marL="0" indent="0">
              <a:buNone/>
            </a:pPr>
            <a:r>
              <a:rPr lang="nl-NL" b="1" dirty="0"/>
              <a:t>en transfereerbare betekenis geeft aan het leerproces,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zodat iedereen inzicht heeft in hetgeen is geleerd (aantoonbaar bewijs binnen en buiten de leeromgeving)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5DF04D2-B2DF-41F2-861E-EDB6566D0AA5}"/>
              </a:ext>
            </a:extLst>
          </p:cNvPr>
          <p:cNvSpPr txBox="1">
            <a:spLocks/>
          </p:cNvSpPr>
          <p:nvPr/>
        </p:nvSpPr>
        <p:spPr>
          <a:xfrm>
            <a:off x="4142109" y="900503"/>
            <a:ext cx="7297784" cy="375158"/>
          </a:xfrm>
          <a:prstGeom prst="rect">
            <a:avLst/>
          </a:prstGeom>
        </p:spPr>
        <p:txBody>
          <a:bodyPr/>
          <a:lstStyle>
            <a:lvl1pPr algn="l" defTabSz="11772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5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</a:rPr>
              <a:t>Opgave 1: Leren zichtbaar maken</a:t>
            </a:r>
          </a:p>
        </p:txBody>
      </p:sp>
    </p:spTree>
    <p:extLst>
      <p:ext uri="{BB962C8B-B14F-4D97-AF65-F5344CB8AC3E}">
        <p14:creationId xmlns:p14="http://schemas.microsoft.com/office/powerpoint/2010/main" val="2658571827"/>
      </p:ext>
    </p:extLst>
  </p:cSld>
  <p:clrMapOvr>
    <a:masterClrMapping/>
  </p:clrMapOvr>
</p:sld>
</file>

<file path=ppt/theme/theme1.xml><?xml version="1.0" encoding="utf-8"?>
<a:theme xmlns:a="http://schemas.openxmlformats.org/drawingml/2006/main" name="Versnellingsplan">
  <a:themeElements>
    <a:clrScheme name="VP A">
      <a:dk1>
        <a:srgbClr val="001E28"/>
      </a:dk1>
      <a:lt1>
        <a:sysClr val="window" lastClr="FFFFFF"/>
      </a:lt1>
      <a:dk2>
        <a:srgbClr val="009FE3"/>
      </a:dk2>
      <a:lt2>
        <a:srgbClr val="FFFFFF"/>
      </a:lt2>
      <a:accent1>
        <a:srgbClr val="001E28"/>
      </a:accent1>
      <a:accent2>
        <a:srgbClr val="BD081C"/>
      </a:accent2>
      <a:accent3>
        <a:srgbClr val="0DAA8D"/>
      </a:accent3>
      <a:accent4>
        <a:srgbClr val="ADB6BC"/>
      </a:accent4>
      <a:accent5>
        <a:srgbClr val="008438"/>
      </a:accent5>
      <a:accent6>
        <a:srgbClr val="C8006E"/>
      </a:accent6>
      <a:hlink>
        <a:srgbClr val="0DAA8D"/>
      </a:hlink>
      <a:folHlink>
        <a:srgbClr val="0DAA8D"/>
      </a:folHlink>
    </a:clrScheme>
    <a:fontScheme name="Versnellingsplan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snellingsplan - algemeen.potx" id="{EAF7B50E-B56B-4BA4-816E-28EDD555CDF3}" vid="{B497ED0A-5B03-498C-8653-6D2F4091F02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2CCED922D4DC48AD456A5B7C93BE5A" ma:contentTypeVersion="16" ma:contentTypeDescription="Een nieuw document maken." ma:contentTypeScope="" ma:versionID="f62af1de0962f2a3750959650e9d16f6">
  <xsd:schema xmlns:xsd="http://www.w3.org/2001/XMLSchema" xmlns:xs="http://www.w3.org/2001/XMLSchema" xmlns:p="http://schemas.microsoft.com/office/2006/metadata/properties" xmlns:ns2="45f6ce90-ba85-4ef2-b43f-c64448cd95eb" xmlns:ns3="4f975d5c-13d7-4969-94d3-f9520205ba5b" xmlns:ns4="6c73e52c-07d4-4617-ab67-464747257e8d" xmlns:ns5="3fa87667-48d5-4be9-a924-edd28987855f" targetNamespace="http://schemas.microsoft.com/office/2006/metadata/properties" ma:root="true" ma:fieldsID="853342c00b0379b9f17eac82dfc4c5db" ns2:_="" ns3:_="" ns4:_="" ns5:_="">
    <xsd:import namespace="45f6ce90-ba85-4ef2-b43f-c64448cd95eb"/>
    <xsd:import namespace="4f975d5c-13d7-4969-94d3-f9520205ba5b"/>
    <xsd:import namespace="6c73e52c-07d4-4617-ab67-464747257e8d"/>
    <xsd:import namespace="3fa87667-48d5-4be9-a924-edd2898785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4:c6664f9864b54a78bdf9e6230de1c78b" minOccurs="0"/>
                <xsd:element ref="ns3:TaxCatchAll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3:SharedWithDetail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6ce90-ba85-4ef2-b43f-c64448cd95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75d5c-13d7-4969-94d3-f9520205ba5b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Catch-all-kolom van taxonomie" ma:hidden="true" ma:list="{5ecd6b40-c53c-4a26-a7db-df2c80102699}" ma:internalName="TaxCatchAll" ma:showField="CatchAllData" ma:web="4f975d5c-13d7-4969-94d3-f9520205ba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3e52c-07d4-4617-ab67-464747257e8d" elementFormDefault="qualified">
    <xsd:import namespace="http://schemas.microsoft.com/office/2006/documentManagement/types"/>
    <xsd:import namespace="http://schemas.microsoft.com/office/infopath/2007/PartnerControls"/>
    <xsd:element name="c6664f9864b54a78bdf9e6230de1c78b" ma:index="10" nillable="true" ma:taxonomy="true" ma:internalName="c6664f9864b54a78bdf9e6230de1c78b" ma:taxonomyFieldName="Saxion_Organisatie" ma:displayName="Organisatie" ma:fieldId="{c6664f98-64b5-4a78-bdf9-e6230de1c78b}" ma:sspId="ea23b583-fc58-4aef-a739-6987dbfb3358" ma:termSetId="f5ce510c-de11-4010-8708-f2f2dfd0e37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87667-48d5-4be9-a924-edd289878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664f9864b54a78bdf9e6230de1c78b xmlns="6c73e52c-07d4-4617-ab67-464747257e8d">
      <Terms xmlns="http://schemas.microsoft.com/office/infopath/2007/PartnerControls"/>
    </c6664f9864b54a78bdf9e6230de1c78b>
    <TaxCatchAll xmlns="4f975d5c-13d7-4969-94d3-f9520205ba5b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A9CD79-230D-4BF0-8A5B-A6C8A4D56F3E}">
  <ds:schemaRefs>
    <ds:schemaRef ds:uri="3fa87667-48d5-4be9-a924-edd28987855f"/>
    <ds:schemaRef ds:uri="45f6ce90-ba85-4ef2-b43f-c64448cd95eb"/>
    <ds:schemaRef ds:uri="4f975d5c-13d7-4969-94d3-f9520205ba5b"/>
    <ds:schemaRef ds:uri="6c73e52c-07d4-4617-ab67-464747257e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37DAA1-D427-4BCA-8D30-853A0C74C74D}">
  <ds:schemaRefs>
    <ds:schemaRef ds:uri="http://schemas.microsoft.com/office/infopath/2007/PartnerControls"/>
    <ds:schemaRef ds:uri="6c73e52c-07d4-4617-ab67-464747257e8d"/>
    <ds:schemaRef ds:uri="4f975d5c-13d7-4969-94d3-f9520205ba5b"/>
    <ds:schemaRef ds:uri="http://schemas.microsoft.com/office/2006/metadata/properties"/>
    <ds:schemaRef ds:uri="45f6ce90-ba85-4ef2-b43f-c64448cd95eb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fa87667-48d5-4be9-a924-edd28987855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440379-E5A8-44BC-860E-25C8ACF73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Versnellingsplan - algemeen</Template>
  <TotalTime>0</TotalTime>
  <Words>1204</Words>
  <Application>Microsoft Office PowerPoint</Application>
  <PresentationFormat>Custom</PresentationFormat>
  <Paragraphs>186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Montserrat</vt:lpstr>
      <vt:lpstr>Montserrat Light</vt:lpstr>
      <vt:lpstr>Montserrat Medium</vt:lpstr>
      <vt:lpstr>Univers Next W02</vt:lpstr>
      <vt:lpstr>Verdana</vt:lpstr>
      <vt:lpstr>Versnellingsplan</vt:lpstr>
      <vt:lpstr>Zone Human Capital / Learning community Leeromgevingen op het snijvlak van onderwijs en werkveld</vt:lpstr>
      <vt:lpstr>Agenda</vt:lpstr>
      <vt:lpstr>LLO en de digitale transformatie</vt:lpstr>
      <vt:lpstr>LLO in hybride leeromgevingen</vt:lpstr>
      <vt:lpstr>Hybride leeromgevingen als ‘knooppunt’ van leren</vt:lpstr>
      <vt:lpstr>Hoe benutten we deze ‘knooppunten’  van leren?</vt:lpstr>
      <vt:lpstr>Opgave 1: Hoe maken we informeel leren in hybride leeromgevingen inzichtelijk?</vt:lpstr>
      <vt:lpstr>Opgave 2: Hoe kunnen we hybride leeromgevingen verduurzamen?</vt:lpstr>
      <vt:lpstr>PowerPoint Presentation</vt:lpstr>
      <vt:lpstr>PowerPoint Presentation</vt:lpstr>
      <vt:lpstr>Aanpak: Innovatieteams (Fontys)</vt:lpstr>
      <vt:lpstr>Product 1: uitgangspunten prototype</vt:lpstr>
      <vt:lpstr>Product 1: stappen prototype </vt:lpstr>
      <vt:lpstr>Product 1: papieren prototype: wireframes voor elke stap </vt:lpstr>
      <vt:lpstr>Product 2: uitgangspunten prototype </vt:lpstr>
      <vt:lpstr>Product 2: stappen prototype </vt:lpstr>
      <vt:lpstr>Product 2: stappen prototype </vt:lpstr>
      <vt:lpstr>Product 2: stappen prototype </vt:lpstr>
      <vt:lpstr>PowerPoint Presentation</vt:lpstr>
      <vt:lpstr>Hoe nu verder?</vt:lpstr>
      <vt:lpstr>PowerPoint Presentation</vt:lpstr>
    </vt:vector>
  </TitlesOfParts>
  <Company>Versnellingsplan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Bibliotheek</dc:title>
  <dc:creator>Lonneke Brands</dc:creator>
  <dc:description>Template by Orange Pepper_x000d_
Design by Basement Graphics_x000d_
2019</dc:description>
  <cp:lastModifiedBy>Eva Drenth</cp:lastModifiedBy>
  <cp:revision>16</cp:revision>
  <dcterms:created xsi:type="dcterms:W3CDTF">2019-09-28T14:12:41Z</dcterms:created>
  <dcterms:modified xsi:type="dcterms:W3CDTF">2022-04-19T10:02:49Z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0x010100842CCED922D4DC48AD456A5B7C93BE5A</vt:lpwstr>
  </property>
  <property fmtid="{D5CDD505-2E9C-101B-9397-08002B2CF9AE}" pid="3" name="Saxion_Organisatie">
    <vt:lpwstr/>
  </property>
</Properties>
</file>